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86"/>
  </p:notesMasterIdLst>
  <p:sldIdLst>
    <p:sldId id="256" r:id="rId2"/>
    <p:sldId id="257" r:id="rId3"/>
    <p:sldId id="260" r:id="rId4"/>
    <p:sldId id="426" r:id="rId5"/>
    <p:sldId id="457" r:id="rId6"/>
    <p:sldId id="458" r:id="rId7"/>
    <p:sldId id="427" r:id="rId8"/>
    <p:sldId id="261" r:id="rId9"/>
    <p:sldId id="447" r:id="rId10"/>
    <p:sldId id="263" r:id="rId11"/>
    <p:sldId id="448" r:id="rId12"/>
    <p:sldId id="267" r:id="rId13"/>
    <p:sldId id="266" r:id="rId14"/>
    <p:sldId id="264" r:id="rId15"/>
    <p:sldId id="274" r:id="rId16"/>
    <p:sldId id="272" r:id="rId17"/>
    <p:sldId id="270" r:id="rId18"/>
    <p:sldId id="268" r:id="rId19"/>
    <p:sldId id="429" r:id="rId20"/>
    <p:sldId id="273" r:id="rId21"/>
    <p:sldId id="275" r:id="rId22"/>
    <p:sldId id="276" r:id="rId23"/>
    <p:sldId id="446" r:id="rId24"/>
    <p:sldId id="277" r:id="rId25"/>
    <p:sldId id="463" r:id="rId26"/>
    <p:sldId id="278" r:id="rId27"/>
    <p:sldId id="280" r:id="rId28"/>
    <p:sldId id="445" r:id="rId29"/>
    <p:sldId id="449" r:id="rId30"/>
    <p:sldId id="282" r:id="rId31"/>
    <p:sldId id="283" r:id="rId32"/>
    <p:sldId id="450" r:id="rId33"/>
    <p:sldId id="285" r:id="rId34"/>
    <p:sldId id="291" r:id="rId35"/>
    <p:sldId id="286" r:id="rId36"/>
    <p:sldId id="289" r:id="rId37"/>
    <p:sldId id="288" r:id="rId38"/>
    <p:sldId id="293" r:id="rId39"/>
    <p:sldId id="292" r:id="rId40"/>
    <p:sldId id="294" r:id="rId41"/>
    <p:sldId id="295" r:id="rId42"/>
    <p:sldId id="296" r:id="rId43"/>
    <p:sldId id="297" r:id="rId44"/>
    <p:sldId id="451" r:id="rId45"/>
    <p:sldId id="298" r:id="rId46"/>
    <p:sldId id="299" r:id="rId47"/>
    <p:sldId id="430" r:id="rId48"/>
    <p:sldId id="300" r:id="rId49"/>
    <p:sldId id="404" r:id="rId50"/>
    <p:sldId id="301" r:id="rId51"/>
    <p:sldId id="452" r:id="rId52"/>
    <p:sldId id="302" r:id="rId53"/>
    <p:sldId id="303" r:id="rId54"/>
    <p:sldId id="306" r:id="rId55"/>
    <p:sldId id="305" r:id="rId56"/>
    <p:sldId id="307" r:id="rId57"/>
    <p:sldId id="431" r:id="rId58"/>
    <p:sldId id="308" r:id="rId59"/>
    <p:sldId id="356" r:id="rId60"/>
    <p:sldId id="357" r:id="rId61"/>
    <p:sldId id="358" r:id="rId62"/>
    <p:sldId id="36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9" r:id="rId73"/>
    <p:sldId id="370" r:id="rId74"/>
    <p:sldId id="397" r:id="rId75"/>
    <p:sldId id="371" r:id="rId76"/>
    <p:sldId id="398" r:id="rId77"/>
    <p:sldId id="372" r:id="rId78"/>
    <p:sldId id="373" r:id="rId79"/>
    <p:sldId id="374" r:id="rId80"/>
    <p:sldId id="432" r:id="rId81"/>
    <p:sldId id="309" r:id="rId82"/>
    <p:sldId id="375" r:id="rId83"/>
    <p:sldId id="377" r:id="rId84"/>
    <p:sldId id="459" r:id="rId85"/>
    <p:sldId id="378" r:id="rId86"/>
    <p:sldId id="379" r:id="rId87"/>
    <p:sldId id="380" r:id="rId88"/>
    <p:sldId id="381" r:id="rId89"/>
    <p:sldId id="382" r:id="rId90"/>
    <p:sldId id="383" r:id="rId91"/>
    <p:sldId id="438" r:id="rId92"/>
    <p:sldId id="439" r:id="rId93"/>
    <p:sldId id="464" r:id="rId94"/>
    <p:sldId id="440" r:id="rId95"/>
    <p:sldId id="441" r:id="rId96"/>
    <p:sldId id="442" r:id="rId97"/>
    <p:sldId id="443" r:id="rId98"/>
    <p:sldId id="469" r:id="rId99"/>
    <p:sldId id="470" r:id="rId100"/>
    <p:sldId id="444" r:id="rId101"/>
    <p:sldId id="384" r:id="rId102"/>
    <p:sldId id="385" r:id="rId103"/>
    <p:sldId id="386" r:id="rId104"/>
    <p:sldId id="387" r:id="rId105"/>
    <p:sldId id="388" r:id="rId106"/>
    <p:sldId id="399" r:id="rId107"/>
    <p:sldId id="389" r:id="rId108"/>
    <p:sldId id="390" r:id="rId109"/>
    <p:sldId id="391" r:id="rId110"/>
    <p:sldId id="392" r:id="rId111"/>
    <p:sldId id="460" r:id="rId112"/>
    <p:sldId id="393" r:id="rId113"/>
    <p:sldId id="401" r:id="rId114"/>
    <p:sldId id="395" r:id="rId115"/>
    <p:sldId id="453" r:id="rId116"/>
    <p:sldId id="396" r:id="rId117"/>
    <p:sldId id="394" r:id="rId118"/>
    <p:sldId id="433" r:id="rId119"/>
    <p:sldId id="403" r:id="rId120"/>
    <p:sldId id="310" r:id="rId121"/>
    <p:sldId id="423" r:id="rId122"/>
    <p:sldId id="420" r:id="rId123"/>
    <p:sldId id="406" r:id="rId124"/>
    <p:sldId id="407" r:id="rId125"/>
    <p:sldId id="408" r:id="rId126"/>
    <p:sldId id="419" r:id="rId127"/>
    <p:sldId id="409" r:id="rId128"/>
    <p:sldId id="424" r:id="rId129"/>
    <p:sldId id="413" r:id="rId130"/>
    <p:sldId id="414" r:id="rId131"/>
    <p:sldId id="422" r:id="rId132"/>
    <p:sldId id="416" r:id="rId133"/>
    <p:sldId id="417" r:id="rId134"/>
    <p:sldId id="418" r:id="rId135"/>
    <p:sldId id="425" r:id="rId136"/>
    <p:sldId id="434" r:id="rId137"/>
    <p:sldId id="313" r:id="rId138"/>
    <p:sldId id="314" r:id="rId139"/>
    <p:sldId id="328" r:id="rId140"/>
    <p:sldId id="315" r:id="rId141"/>
    <p:sldId id="319" r:id="rId142"/>
    <p:sldId id="402" r:id="rId143"/>
    <p:sldId id="317" r:id="rId144"/>
    <p:sldId id="318" r:id="rId145"/>
    <p:sldId id="323" r:id="rId146"/>
    <p:sldId id="321" r:id="rId147"/>
    <p:sldId id="324" r:id="rId148"/>
    <p:sldId id="325" r:id="rId149"/>
    <p:sldId id="326" r:id="rId150"/>
    <p:sldId id="327" r:id="rId151"/>
    <p:sldId id="329" r:id="rId152"/>
    <p:sldId id="331" r:id="rId153"/>
    <p:sldId id="332" r:id="rId154"/>
    <p:sldId id="333" r:id="rId155"/>
    <p:sldId id="462" r:id="rId156"/>
    <p:sldId id="348" r:id="rId157"/>
    <p:sldId id="355" r:id="rId158"/>
    <p:sldId id="334" r:id="rId159"/>
    <p:sldId id="335" r:id="rId160"/>
    <p:sldId id="435" r:id="rId161"/>
    <p:sldId id="336" r:id="rId162"/>
    <p:sldId id="454" r:id="rId163"/>
    <p:sldId id="436" r:id="rId164"/>
    <p:sldId id="337" r:id="rId165"/>
    <p:sldId id="338" r:id="rId166"/>
    <p:sldId id="339" r:id="rId167"/>
    <p:sldId id="340" r:id="rId168"/>
    <p:sldId id="342" r:id="rId169"/>
    <p:sldId id="341" r:id="rId170"/>
    <p:sldId id="437" r:id="rId171"/>
    <p:sldId id="344" r:id="rId172"/>
    <p:sldId id="346" r:id="rId173"/>
    <p:sldId id="345" r:id="rId174"/>
    <p:sldId id="343" r:id="rId175"/>
    <p:sldId id="347" r:id="rId176"/>
    <p:sldId id="349" r:id="rId177"/>
    <p:sldId id="455" r:id="rId178"/>
    <p:sldId id="350" r:id="rId179"/>
    <p:sldId id="456" r:id="rId180"/>
    <p:sldId id="351" r:id="rId181"/>
    <p:sldId id="352" r:id="rId182"/>
    <p:sldId id="353" r:id="rId183"/>
    <p:sldId id="405" r:id="rId184"/>
    <p:sldId id="354" r:id="rId18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8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56593D-039D-451F-A6FB-FACFBF9C8F03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072894-7F1C-4F2C-914D-A4523FD4E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50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E671B-3B1E-453C-B1FE-F4E0371037D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83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E671B-3B1E-453C-B1FE-F4E0371037D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6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E671B-3B1E-453C-B1FE-F4E0371037D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7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1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5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5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090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1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9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1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1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7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9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9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2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57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9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7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30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188720"/>
            <a:ext cx="9580563" cy="2777490"/>
          </a:xfrm>
        </p:spPr>
        <p:txBody>
          <a:bodyPr/>
          <a:lstStyle/>
          <a:p>
            <a:r>
              <a:rPr lang="en-US" sz="4400" b="1" dirty="0" smtClean="0"/>
              <a:t>         Candidate Workshop </a:t>
            </a:r>
            <a:br>
              <a:rPr lang="en-US" sz="4400" b="1" dirty="0" smtClean="0"/>
            </a:br>
            <a:r>
              <a:rPr lang="en-US" sz="4400" b="1" dirty="0" smtClean="0"/>
              <a:t>                        2020</a:t>
            </a:r>
            <a:endParaRPr lang="en-US" sz="4400" b="1" dirty="0"/>
          </a:p>
        </p:txBody>
      </p:sp>
      <p:pic>
        <p:nvPicPr>
          <p:cNvPr id="4" name="Picture 3" descr="... Italian American Institute cordially invite you to attend the workshop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2221050"/>
            <a:ext cx="285750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5862" y="5738649"/>
            <a:ext cx="9497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IMPORTANT:  Information in this presentation is subject to change upon passage of new legislation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914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96" y="315310"/>
            <a:ext cx="11414235" cy="1366345"/>
          </a:xfrm>
        </p:spPr>
        <p:txBody>
          <a:bodyPr/>
          <a:lstStyle/>
          <a:p>
            <a:pPr algn="ctr"/>
            <a:r>
              <a:rPr lang="en-US" b="1" dirty="0" smtClean="0"/>
              <a:t>DS-DE 9 Form: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 smtClean="0"/>
              <a:t>Appointment of Campaign Treasurer Designation </a:t>
            </a:r>
            <a:br>
              <a:rPr lang="en-US" sz="2000" b="1" dirty="0" smtClean="0"/>
            </a:br>
            <a:r>
              <a:rPr lang="en-US" sz="2000" b="1" dirty="0" smtClean="0"/>
              <a:t>of Campaign Depository for Candidates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29711" y="2771634"/>
            <a:ext cx="102265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Designate </a:t>
            </a:r>
            <a:r>
              <a:rPr lang="en-US" sz="2800" b="1" dirty="0"/>
              <a:t>a primary campaign </a:t>
            </a:r>
            <a:r>
              <a:rPr lang="en-US" sz="2800" b="1" dirty="0" smtClean="0"/>
              <a:t>depository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Appoint a treasurer and/or deputy treasurer(s)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File with the SOE office </a:t>
            </a:r>
            <a:r>
              <a:rPr lang="en-US" sz="2800" b="1" i="1" dirty="0" smtClean="0">
                <a:solidFill>
                  <a:srgbClr val="FFC000"/>
                </a:solidFill>
              </a:rPr>
              <a:t>prior</a:t>
            </a:r>
            <a:r>
              <a:rPr lang="en-US" sz="2800" b="1" dirty="0" smtClean="0"/>
              <a:t> to </a:t>
            </a:r>
            <a:r>
              <a:rPr lang="en-US" sz="2800" b="1" dirty="0"/>
              <a:t>opening </a:t>
            </a:r>
            <a:r>
              <a:rPr lang="en-US" sz="2800" b="1" dirty="0" smtClean="0"/>
              <a:t>a bank account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(Banks </a:t>
            </a:r>
            <a:r>
              <a:rPr lang="en-US" sz="2800" b="1" dirty="0"/>
              <a:t>require a clocked-in copy of </a:t>
            </a:r>
            <a:r>
              <a:rPr lang="en-US" sz="2800" b="1" dirty="0" smtClean="0"/>
              <a:t>the form)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44625" y="1976319"/>
            <a:ext cx="3231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Candidates must:</a:t>
            </a:r>
          </a:p>
        </p:txBody>
      </p:sp>
    </p:spTree>
    <p:extLst>
      <p:ext uri="{BB962C8B-B14F-4D97-AF65-F5344CB8AC3E}">
        <p14:creationId xmlns:p14="http://schemas.microsoft.com/office/powerpoint/2010/main" val="24744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1166" y="1636395"/>
            <a:ext cx="10214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A </a:t>
            </a:r>
            <a:r>
              <a:rPr lang="en-US" sz="2800" b="1" dirty="0"/>
              <a:t>distribution transaction does </a:t>
            </a:r>
            <a:r>
              <a:rPr lang="en-US" sz="2800" b="1" dirty="0" smtClean="0"/>
              <a:t>not add </a:t>
            </a:r>
            <a:r>
              <a:rPr lang="en-US" sz="2800" b="1" dirty="0"/>
              <a:t>to your report </a:t>
            </a:r>
            <a:r>
              <a:rPr lang="en-US" sz="2800" b="1" dirty="0" smtClean="0"/>
              <a:t>totals. The distribution line item only explains the reason for the purchase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04455" cy="766482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Note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3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06" y="452718"/>
            <a:ext cx="11540359" cy="798013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Reimbursement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b="1" dirty="0" smtClean="0">
                <a:cs typeface="Arial" panose="020B0604020202020204" pitchFamily="34" charset="0"/>
              </a:rPr>
              <a:t/>
            </a:r>
            <a:br>
              <a:rPr lang="en-US" b="1" dirty="0" smtClean="0">
                <a:cs typeface="Arial" panose="020B0604020202020204" pitchFamily="34" charset="0"/>
              </a:rPr>
            </a:b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1848" y="2021414"/>
            <a:ext cx="991125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A candidate </a:t>
            </a:r>
            <a:r>
              <a:rPr lang="en-US" sz="2800" b="1" dirty="0" smtClean="0">
                <a:cs typeface="Arial" panose="020B0604020202020204" pitchFamily="34" charset="0"/>
              </a:rPr>
              <a:t>or other </a:t>
            </a:r>
            <a:r>
              <a:rPr lang="en-US" sz="2800" b="1" dirty="0">
                <a:cs typeface="Arial" panose="020B0604020202020204" pitchFamily="34" charset="0"/>
              </a:rPr>
              <a:t>individual may be reimbursed for expenses by a check drawn on the campaign account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>
                <a:cs typeface="Arial" panose="020B0604020202020204" pitchFamily="34" charset="0"/>
              </a:rPr>
              <a:t/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>
                <a:cs typeface="Arial" panose="020B0604020202020204" pitchFamily="34" charset="0"/>
              </a:rPr>
              <a:t>Reimbursement must be reported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8" y="452718"/>
            <a:ext cx="11666481" cy="713930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Fundraisers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ompartir con Twitter Compartir con Facebook Compartir en Pinterest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17" y="2139604"/>
            <a:ext cx="3176752" cy="2755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2187" y="2480768"/>
            <a:ext cx="5121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All expenses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incurred from a campaign fundraiser are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campaign expenditures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198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2" y="253021"/>
            <a:ext cx="11676993" cy="776992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Living Expenses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217" y="1917825"/>
            <a:ext cx="61225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 candidate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and/or spouse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of a candidate may not use campaign funds to defray normal living expenses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>Only expenses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incurred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during the campaign for transportation,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meals,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and lodging may be reimbursed</a:t>
            </a:r>
            <a:endParaRPr lang="en-US" sz="2800" b="1" dirty="0">
              <a:latin typeface="+mj-lt"/>
            </a:endParaRPr>
          </a:p>
        </p:txBody>
      </p:sp>
      <p:pic>
        <p:nvPicPr>
          <p:cNvPr id="6" name="Picture 5" descr="American Consumer Credit Counseling Highlights Six Ke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74" y="2104366"/>
            <a:ext cx="3833562" cy="2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7" y="452718"/>
            <a:ext cx="11708524" cy="840054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Petty Cash Funds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702" y="1620123"/>
            <a:ext cx="104262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cs typeface="Arial" panose="020B0604020202020204" pitchFamily="34" charset="0"/>
              </a:rPr>
              <a:t>ampaign </a:t>
            </a:r>
            <a:r>
              <a:rPr lang="en-US" sz="2800" b="1" dirty="0">
                <a:cs typeface="Arial" panose="020B0604020202020204" pitchFamily="34" charset="0"/>
              </a:rPr>
              <a:t>treasurer may provide a petty cash fund</a:t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b="1" dirty="0" smtClean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Campaign </a:t>
            </a:r>
            <a:r>
              <a:rPr lang="en-US" sz="2800" b="1" dirty="0">
                <a:cs typeface="Arial" panose="020B0604020202020204" pitchFamily="34" charset="0"/>
              </a:rPr>
              <a:t>treasurer must write a check drawn on </a:t>
            </a:r>
            <a:r>
              <a:rPr lang="en-US" sz="2800" b="1" dirty="0" smtClean="0">
                <a:cs typeface="Arial" panose="020B0604020202020204" pitchFamily="34" charset="0"/>
              </a:rPr>
              <a:t>the </a:t>
            </a:r>
            <a:r>
              <a:rPr lang="en-US" sz="2800" b="1" dirty="0">
                <a:cs typeface="Arial" panose="020B0604020202020204" pitchFamily="34" charset="0"/>
              </a:rPr>
              <a:t>primary campaign account for petty </a:t>
            </a:r>
            <a:r>
              <a:rPr lang="en-US" sz="2800" b="1" dirty="0" smtClean="0">
                <a:cs typeface="Arial" panose="020B0604020202020204" pitchFamily="34" charset="0"/>
              </a:rPr>
              <a:t>cash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Petty </a:t>
            </a:r>
            <a:r>
              <a:rPr lang="en-US" sz="2800" b="1" dirty="0">
                <a:cs typeface="Arial" panose="020B0604020202020204" pitchFamily="34" charset="0"/>
              </a:rPr>
              <a:t>cash may only be used for office </a:t>
            </a:r>
            <a:r>
              <a:rPr lang="en-US" sz="2800" b="1" dirty="0" smtClean="0">
                <a:cs typeface="Arial" panose="020B0604020202020204" pitchFamily="34" charset="0"/>
              </a:rPr>
              <a:t>supplies, transportation expenses, </a:t>
            </a:r>
            <a:r>
              <a:rPr lang="en-US" sz="2800" b="1" dirty="0">
                <a:cs typeface="Arial" panose="020B0604020202020204" pitchFamily="34" charset="0"/>
              </a:rPr>
              <a:t>and other necessities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502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73" y="452718"/>
            <a:ext cx="11634952" cy="1176385"/>
          </a:xfrm>
        </p:spPr>
        <p:txBody>
          <a:bodyPr/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Petty </a:t>
            </a:r>
            <a:r>
              <a:rPr lang="en-US" b="1" dirty="0" smtClean="0">
                <a:cs typeface="Arial" panose="020B0604020202020204" pitchFamily="34" charset="0"/>
              </a:rPr>
              <a:t>Cash Limits</a:t>
            </a: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702676" y="2207303"/>
            <a:ext cx="59593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Spend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petty cash only in amounts less than $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100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Report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total amount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withdrawn or spent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from petty cash per report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period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Keep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complete records of petty cash 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82227" y="1444437"/>
            <a:ext cx="3389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 candidate must: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 descr="Your Blog - jannie4chandler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24" y="2532386"/>
            <a:ext cx="3652185" cy="26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9601" y="2050977"/>
            <a:ext cx="96402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Each expenditure does not have to be reported individually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Do not mix cash contributions with petty cash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Do not use petty cash for the purchase of time, space or services from any communications media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00166"/>
            <a:ext cx="11634952" cy="1176385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Reporting Petty Cash Expenditures</a:t>
            </a: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34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7" y="452718"/>
            <a:ext cx="11866178" cy="815755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Petty Cash Maximums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200" b="1" dirty="0" smtClean="0">
                <a:cs typeface="Arial" panose="020B0604020202020204" pitchFamily="34" charset="0"/>
              </a:rPr>
              <a:t/>
            </a:r>
            <a:br>
              <a:rPr lang="en-US" sz="3200" b="1" dirty="0" smtClean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3289" y="1750413"/>
            <a:ext cx="94093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endParaRPr lang="en-US" sz="28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0911" y="1663528"/>
            <a:ext cx="100548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From </a:t>
            </a:r>
            <a:r>
              <a:rPr lang="en-US" sz="2800" b="1" dirty="0" smtClean="0">
                <a:cs typeface="Arial" panose="020B0604020202020204" pitchFamily="34" charset="0"/>
              </a:rPr>
              <a:t>the date </a:t>
            </a:r>
            <a:r>
              <a:rPr lang="en-US" sz="2800" b="1" dirty="0">
                <a:cs typeface="Arial" panose="020B0604020202020204" pitchFamily="34" charset="0"/>
              </a:rPr>
              <a:t>a candidate appoints his or her campaign </a:t>
            </a:r>
            <a:r>
              <a:rPr lang="en-US" sz="2800" b="1" dirty="0" smtClean="0">
                <a:cs typeface="Arial" panose="020B0604020202020204" pitchFamily="34" charset="0"/>
              </a:rPr>
              <a:t>treasurer, </a:t>
            </a:r>
            <a:r>
              <a:rPr lang="en-US" sz="2800" b="1" dirty="0">
                <a:cs typeface="Arial" panose="020B0604020202020204" pitchFamily="34" charset="0"/>
              </a:rPr>
              <a:t>until the last day of qualifying for the office:</a:t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368012" y="2722633"/>
            <a:ext cx="938425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Petty cash maximum is $500 per calendar quarter</a:t>
            </a: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3666" y="3685175"/>
            <a:ext cx="9588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After qualifying is over and until the election:</a:t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368012" y="4392237"/>
            <a:ext cx="9490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Petty cash maximum is $100 per week for local 	 	</a:t>
            </a:r>
            <a:r>
              <a:rPr lang="en-US" sz="2800" b="1" dirty="0" smtClean="0">
                <a:cs typeface="Arial" panose="020B0604020202020204" pitchFamily="34" charset="0"/>
              </a:rPr>
              <a:t> </a:t>
            </a:r>
            <a:r>
              <a:rPr lang="en-US" sz="2800" b="1" dirty="0">
                <a:cs typeface="Arial" panose="020B0604020202020204" pitchFamily="34" charset="0"/>
              </a:rPr>
              <a:t>candidates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37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84" y="452718"/>
            <a:ext cx="11209048" cy="840054"/>
          </a:xfrm>
        </p:spPr>
        <p:txBody>
          <a:bodyPr/>
          <a:lstStyle/>
          <a:p>
            <a:pPr algn="ctr"/>
            <a:r>
              <a:rPr lang="en-US" sz="3800" b="1" dirty="0" smtClean="0">
                <a:cs typeface="Arial" panose="020B0604020202020204" pitchFamily="34" charset="0"/>
              </a:rPr>
              <a:t>Using Campaign Funds After Election</a:t>
            </a:r>
            <a:br>
              <a:rPr lang="en-US" sz="3800" b="1" dirty="0" smtClean="0">
                <a:cs typeface="Arial" panose="020B0604020202020204" pitchFamily="34" charset="0"/>
              </a:rPr>
            </a:br>
            <a:r>
              <a:rPr lang="en-US" sz="3800" b="1" dirty="0">
                <a:cs typeface="Arial" panose="020B0604020202020204" pitchFamily="34" charset="0"/>
              </a:rPr>
              <a:t/>
            </a:r>
            <a:br>
              <a:rPr lang="en-US" sz="3800" b="1" dirty="0">
                <a:cs typeface="Arial" panose="020B0604020202020204" pitchFamily="34" charset="0"/>
              </a:rPr>
            </a:b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111" y="1934019"/>
            <a:ext cx="103266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Campaign funds may be used after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election night as long as the candidate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obligates the funds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before election night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>Otherwise, the candidate would have to use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his or her 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own funds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(for example, to hold a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victory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party) 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5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94" y="452718"/>
            <a:ext cx="12097406" cy="861075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Disposing </a:t>
            </a:r>
            <a:r>
              <a:rPr lang="en-US" b="1" dirty="0">
                <a:cs typeface="Arial" panose="020B0604020202020204" pitchFamily="34" charset="0"/>
              </a:rPr>
              <a:t>S</a:t>
            </a:r>
            <a:r>
              <a:rPr lang="en-US" b="1" dirty="0" smtClean="0">
                <a:cs typeface="Arial" panose="020B0604020202020204" pitchFamily="34" charset="0"/>
              </a:rPr>
              <a:t>urplus </a:t>
            </a:r>
            <a:r>
              <a:rPr lang="en-US" b="1" dirty="0">
                <a:cs typeface="Arial" panose="020B0604020202020204" pitchFamily="34" charset="0"/>
              </a:rPr>
              <a:t>F</a:t>
            </a:r>
            <a:r>
              <a:rPr lang="en-US" b="1" dirty="0" smtClean="0">
                <a:cs typeface="Arial" panose="020B0604020202020204" pitchFamily="34" charset="0"/>
              </a:rPr>
              <a:t>unds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2358" y="1853248"/>
            <a:ext cx="105418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Any candidate required to dispose of funds may, before such disposition, be reimbursed by the campaign, in full or in part, for any reported: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endParaRPr lang="en-US" sz="28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918" y="3408769"/>
            <a:ext cx="8975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Contributions to </a:t>
            </a:r>
            <a:r>
              <a:rPr lang="en-US" sz="2800" b="1" dirty="0" smtClean="0">
                <a:cs typeface="Arial" panose="020B0604020202020204" pitchFamily="34" charset="0"/>
              </a:rPr>
              <a:t>the campaign </a:t>
            </a:r>
            <a:r>
              <a:rPr lang="en-US" sz="2800" b="1" dirty="0">
                <a:cs typeface="Arial" panose="020B0604020202020204" pitchFamily="34" charset="0"/>
              </a:rPr>
              <a:t>by the </a:t>
            </a:r>
            <a:r>
              <a:rPr lang="en-US" sz="2800" b="1" dirty="0" smtClean="0">
                <a:cs typeface="Arial" panose="020B0604020202020204" pitchFamily="34" charset="0"/>
              </a:rPr>
              <a:t>candidate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Loans </a:t>
            </a:r>
            <a:r>
              <a:rPr lang="en-US" sz="2800" b="1" dirty="0">
                <a:cs typeface="Arial" panose="020B0604020202020204" pitchFamily="34" charset="0"/>
              </a:rPr>
              <a:t>to the campaign by the candidate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26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1075"/>
          </a:xfrm>
        </p:spPr>
        <p:txBody>
          <a:bodyPr/>
          <a:lstStyle/>
          <a:p>
            <a:r>
              <a:rPr lang="en-US" b="1" dirty="0" smtClean="0"/>
              <a:t>Prior to Submission of DS-DE 9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286224" y="2553701"/>
            <a:ext cx="8481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Accept contributions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Make </a:t>
            </a:r>
            <a:r>
              <a:rPr lang="en-US" sz="2800" b="1" dirty="0" smtClean="0"/>
              <a:t>expenditures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Accept </a:t>
            </a:r>
            <a:r>
              <a:rPr lang="en-US" sz="2800" b="1" dirty="0"/>
              <a:t>signed petitions 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38063" y="1853248"/>
            <a:ext cx="1657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DO NOT:</a:t>
            </a:r>
          </a:p>
        </p:txBody>
      </p:sp>
    </p:spTree>
    <p:extLst>
      <p:ext uri="{BB962C8B-B14F-4D97-AF65-F5344CB8AC3E}">
        <p14:creationId xmlns:p14="http://schemas.microsoft.com/office/powerpoint/2010/main" val="29634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6" y="210206"/>
            <a:ext cx="12023834" cy="1045901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Expending </a:t>
            </a:r>
            <a:r>
              <a:rPr lang="en-US" b="1" dirty="0">
                <a:cs typeface="Arial" panose="020B0604020202020204" pitchFamily="34" charset="0"/>
              </a:rPr>
              <a:t>S</a:t>
            </a:r>
            <a:r>
              <a:rPr lang="en-US" b="1" dirty="0" smtClean="0">
                <a:cs typeface="Arial" panose="020B0604020202020204" pitchFamily="34" charset="0"/>
              </a:rPr>
              <a:t>urplus </a:t>
            </a:r>
            <a:r>
              <a:rPr lang="en-US" b="1" dirty="0">
                <a:cs typeface="Arial" panose="020B0604020202020204" pitchFamily="34" charset="0"/>
              </a:rPr>
              <a:t>F</a:t>
            </a:r>
            <a:r>
              <a:rPr lang="en-US" b="1" dirty="0" smtClean="0">
                <a:cs typeface="Arial" panose="020B0604020202020204" pitchFamily="34" charset="0"/>
              </a:rPr>
              <a:t>unds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4115" y="2977434"/>
            <a:ext cx="9753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Purchasing </a:t>
            </a:r>
            <a:r>
              <a:rPr lang="en-US" sz="2800" b="1" dirty="0">
                <a:cs typeface="Arial" panose="020B0604020202020204" pitchFamily="34" charset="0"/>
              </a:rPr>
              <a:t>“thank you” advertising for up to 75 days </a:t>
            </a:r>
            <a:r>
              <a:rPr lang="en-US" sz="2800" b="1" dirty="0" smtClean="0">
                <a:cs typeface="Arial" panose="020B0604020202020204" pitchFamily="34" charset="0"/>
              </a:rPr>
              <a:t>after candidate withdraws, becomes unopposed, eliminated or elected to office</a:t>
            </a:r>
          </a:p>
          <a:p>
            <a:endParaRPr lang="en-US" sz="2800" b="1" dirty="0" smtClean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Paying for items that were obligated before candidate withdrew, became unopposed, was eliminated, or elected to office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0621" y="1419139"/>
            <a:ext cx="9764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Once a candidate withdraws, becomes unopposed, is eliminated or elected to office, he or she may only expend funds from the campaign account by: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15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07" y="452718"/>
            <a:ext cx="11761076" cy="1039751"/>
          </a:xfrm>
        </p:spPr>
        <p:txBody>
          <a:bodyPr/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Expending </a:t>
            </a:r>
            <a:r>
              <a:rPr lang="en-US" b="1" dirty="0" smtClean="0">
                <a:cs typeface="Arial" panose="020B0604020202020204" pitchFamily="34" charset="0"/>
              </a:rPr>
              <a:t>Surplus Funds</a:t>
            </a: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97876" y="2556324"/>
            <a:ext cx="93857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  <a:cs typeface="Arial" panose="020B0604020202020204" pitchFamily="34" charset="0"/>
              </a:rPr>
              <a:t>Paying for expenditures necessary to close down the campaign office and prepare final campaign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reports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  <a:cs typeface="Arial" panose="020B0604020202020204" pitchFamily="34" charset="0"/>
              </a:rPr>
              <a:t>Giving funds to the county executive committee of a political party per 106.141F.S.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dirty="0">
                <a:latin typeface="+mj-lt"/>
                <a:cs typeface="Arial" panose="020B0604020202020204" pitchFamily="34" charset="0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297" y="168847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Expend surplus funds by:</a:t>
            </a: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4" y="442208"/>
            <a:ext cx="12055366" cy="829544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Surplus Funds and Termination </a:t>
            </a:r>
            <a:r>
              <a:rPr lang="en-US" b="1" dirty="0">
                <a:cs typeface="Arial" panose="020B0604020202020204" pitchFamily="34" charset="0"/>
              </a:rPr>
              <a:t>R</a:t>
            </a:r>
            <a:r>
              <a:rPr lang="en-US" b="1" dirty="0" smtClean="0">
                <a:cs typeface="Arial" panose="020B0604020202020204" pitchFamily="34" charset="0"/>
              </a:rPr>
              <a:t>eports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... smpswisconsin.org/site/wp-content/uploads/2012/09/saves_&lt;strong&gt;time&lt;/strong&gt;_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45" y="2942495"/>
            <a:ext cx="3232645" cy="24244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3794" y="2942495"/>
            <a:ext cx="8124496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A termination report must be filed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Funds </a:t>
            </a:r>
            <a:r>
              <a:rPr lang="en-US" sz="2800" b="1" dirty="0">
                <a:cs typeface="Arial" panose="020B0604020202020204" pitchFamily="34" charset="0"/>
              </a:rPr>
              <a:t>must be </a:t>
            </a:r>
            <a:r>
              <a:rPr lang="en-US" sz="2800" b="1" dirty="0" smtClean="0">
                <a:cs typeface="Arial" panose="020B0604020202020204" pitchFamily="34" charset="0"/>
              </a:rPr>
              <a:t>dispersed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cs typeface="Arial" panose="020B0604020202020204" pitchFamily="34" charset="0"/>
              </a:rPr>
              <a:t>ccount must be </a:t>
            </a:r>
            <a:r>
              <a:rPr lang="en-US" sz="2800" b="1" dirty="0">
                <a:cs typeface="Arial" panose="020B0604020202020204" pitchFamily="34" charset="0"/>
              </a:rPr>
              <a:t>closed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1130" y="1873181"/>
            <a:ext cx="11046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Within 90 days of withdrawing as a candidate, becoming unopposed, elected or eliminated</a:t>
            </a:r>
            <a:r>
              <a:rPr lang="en-US" sz="2800" b="1" dirty="0" smtClean="0">
                <a:cs typeface="Arial" panose="020B0604020202020204" pitchFamily="34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6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7199" cy="787503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Dispersing Funds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503" y="2509164"/>
            <a:ext cx="96960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Return </a:t>
            </a:r>
            <a:r>
              <a:rPr lang="en-US" sz="2800" b="1" dirty="0">
                <a:cs typeface="Arial" panose="020B0604020202020204" pitchFamily="34" charset="0"/>
              </a:rPr>
              <a:t>pro rata to each contributor the funds that have not been </a:t>
            </a:r>
            <a:r>
              <a:rPr lang="en-US" sz="2800" b="1" dirty="0" smtClean="0">
                <a:cs typeface="Arial" panose="020B0604020202020204" pitchFamily="34" charset="0"/>
              </a:rPr>
              <a:t>spent or obligated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Donate the excess funds </a:t>
            </a:r>
            <a:r>
              <a:rPr lang="en-US" sz="2800" b="1" dirty="0">
                <a:cs typeface="Arial" panose="020B0604020202020204" pitchFamily="34" charset="0"/>
              </a:rPr>
              <a:t>to a 501(c)(3) </a:t>
            </a:r>
            <a:r>
              <a:rPr lang="en-US" sz="2800" b="1" dirty="0" smtClean="0">
                <a:cs typeface="Arial" panose="020B0604020202020204" pitchFamily="34" charset="0"/>
              </a:rPr>
              <a:t>charity or organization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Give </a:t>
            </a:r>
            <a:r>
              <a:rPr lang="en-US" sz="2800" b="1" dirty="0">
                <a:cs typeface="Arial" panose="020B0604020202020204" pitchFamily="34" charset="0"/>
              </a:rPr>
              <a:t>the funds to the candidate’s political party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572539" y="1555057"/>
            <a:ext cx="10084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Funds may be dispersed </a:t>
            </a:r>
            <a:r>
              <a:rPr lang="en-US" sz="2800" b="1" dirty="0" smtClean="0">
                <a:cs typeface="Arial" panose="020B0604020202020204" pitchFamily="34" charset="0"/>
              </a:rPr>
              <a:t>of by </a:t>
            </a:r>
            <a:r>
              <a:rPr lang="en-US" sz="2800" b="1" dirty="0">
                <a:cs typeface="Arial" panose="020B0604020202020204" pitchFamily="34" charset="0"/>
              </a:rPr>
              <a:t>any of the following means, or a combination of</a:t>
            </a:r>
            <a:r>
              <a:rPr lang="en-US" sz="2800" b="1" dirty="0" smtClean="0">
                <a:cs typeface="Arial" panose="020B0604020202020204" pitchFamily="34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1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25" y="484249"/>
            <a:ext cx="11340662" cy="1400530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Dispersing Funds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7877" y="2176987"/>
            <a:ext cx="79037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Candidate </a:t>
            </a:r>
            <a:r>
              <a:rPr lang="en-US" sz="2800" b="1" dirty="0">
                <a:cs typeface="Arial" panose="020B0604020202020204" pitchFamily="34" charset="0"/>
              </a:rPr>
              <a:t>for state office, to the state to be deposited in </a:t>
            </a:r>
            <a:r>
              <a:rPr lang="en-US" sz="2800" b="1" dirty="0" smtClean="0">
                <a:cs typeface="Arial" panose="020B0604020202020204" pitchFamily="34" charset="0"/>
              </a:rPr>
              <a:t>the General Revenue Fund</a:t>
            </a:r>
          </a:p>
          <a:p>
            <a:endParaRPr lang="en-US" sz="2800" b="1" dirty="0" smtClean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Candidate </a:t>
            </a:r>
            <a:r>
              <a:rPr lang="en-US" sz="2800" b="1" dirty="0">
                <a:cs typeface="Arial" panose="020B0604020202020204" pitchFamily="34" charset="0"/>
              </a:rPr>
              <a:t>for office of a political subdivision, to such </a:t>
            </a:r>
            <a:r>
              <a:rPr lang="en-US" sz="2800" b="1" dirty="0" smtClean="0">
                <a:cs typeface="Arial" panose="020B0604020202020204" pitchFamily="34" charset="0"/>
              </a:rPr>
              <a:t>political subdivision</a:t>
            </a:r>
            <a:r>
              <a:rPr lang="en-US" sz="2800" b="1" dirty="0">
                <a:cs typeface="Arial" panose="020B0604020202020204" pitchFamily="34" charset="0"/>
              </a:rPr>
              <a:t>, to be deposited in their general </a:t>
            </a:r>
            <a:r>
              <a:rPr lang="en-US" sz="2800" b="1" dirty="0" smtClean="0">
                <a:cs typeface="Arial" panose="020B0604020202020204" pitchFamily="34" charset="0"/>
              </a:rPr>
              <a:t>fund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05138" y="1490930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Give the Funds to: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952" y="6017200"/>
            <a:ext cx="2165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See 106.141F.S</a:t>
            </a:r>
            <a:r>
              <a:rPr lang="en-US" sz="2000" b="1" dirty="0" smtClean="0">
                <a:cs typeface="Arial" panose="020B0604020202020204" pitchFamily="34" charset="0"/>
              </a:rPr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89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9" y="452718"/>
            <a:ext cx="11256578" cy="819034"/>
          </a:xfrm>
        </p:spPr>
        <p:txBody>
          <a:bodyPr/>
          <a:lstStyle/>
          <a:p>
            <a:pPr algn="ctr"/>
            <a:r>
              <a:rPr lang="en-US" b="1" dirty="0" smtClean="0"/>
              <a:t>Dispersing Funds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9394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Transfer </a:t>
            </a:r>
            <a:r>
              <a:rPr lang="en-US" sz="2800" b="1" dirty="0">
                <a:cs typeface="Arial" panose="020B0604020202020204" pitchFamily="34" charset="0"/>
              </a:rPr>
              <a:t>some funds to an office account and file </a:t>
            </a:r>
            <a:r>
              <a:rPr lang="en-US" sz="2800" b="1" dirty="0" smtClean="0">
                <a:cs typeface="Arial" panose="020B0604020202020204" pitchFamily="34" charset="0"/>
              </a:rPr>
              <a:t>quarterly reports </a:t>
            </a:r>
            <a:r>
              <a:rPr lang="en-US" sz="2800" b="1" dirty="0">
                <a:cs typeface="Arial" panose="020B0604020202020204" pitchFamily="34" charset="0"/>
              </a:rPr>
              <a:t>until all funds are depleted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>
                <a:cs typeface="Arial" panose="020B0604020202020204" pitchFamily="34" charset="0"/>
              </a:rPr>
              <a:t/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Note: </a:t>
            </a:r>
            <a:r>
              <a:rPr lang="en-US" sz="2800" b="1" dirty="0" smtClean="0">
                <a:cs typeface="Arial" panose="020B0604020202020204" pitchFamily="34" charset="0"/>
              </a:rPr>
              <a:t>A </a:t>
            </a:r>
            <a:r>
              <a:rPr lang="en-US" sz="2800" b="1" dirty="0">
                <a:cs typeface="Arial" panose="020B0604020202020204" pitchFamily="34" charset="0"/>
              </a:rPr>
              <a:t>candidate elected to state office may retain up to $20,000 in </a:t>
            </a:r>
            <a:r>
              <a:rPr lang="en-US" sz="2800" b="1" dirty="0" smtClean="0">
                <a:cs typeface="Arial" panose="020B0604020202020204" pitchFamily="34" charset="0"/>
              </a:rPr>
              <a:t>a campaign </a:t>
            </a:r>
            <a:r>
              <a:rPr lang="en-US" sz="2800" b="1" dirty="0">
                <a:cs typeface="Arial" panose="020B0604020202020204" pitchFamily="34" charset="0"/>
              </a:rPr>
              <a:t>account for use in next campaign for the same </a:t>
            </a:r>
            <a:r>
              <a:rPr lang="en-US" sz="2800" b="1" dirty="0" smtClean="0">
                <a:cs typeface="Arial" panose="020B0604020202020204" pitchFamily="34" charset="0"/>
              </a:rPr>
              <a:t>office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23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39" y="452718"/>
            <a:ext cx="11634952" cy="1400530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Refund Checks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9807" y="1402119"/>
            <a:ext cx="96274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If a refund check is received after all surplus funds have been disposed of:</a:t>
            </a:r>
            <a:br>
              <a:rPr lang="en-US" sz="2800" b="1" dirty="0" smtClean="0">
                <a:cs typeface="Arial" panose="020B0604020202020204" pitchFamily="34" charset="0"/>
              </a:rPr>
            </a:br>
            <a:r>
              <a:rPr lang="en-US" sz="2800" b="1" dirty="0" smtClean="0">
                <a:cs typeface="Arial" panose="020B0604020202020204" pitchFamily="34" charset="0"/>
              </a:rPr>
              <a:t/>
            </a:r>
            <a:br>
              <a:rPr lang="en-US" sz="2800" b="1" dirty="0" smtClean="0"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8029" y="2611414"/>
            <a:ext cx="89075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The check may be endorsed by the candidate and the refund disposed of pursuant to Section 106.141 F.S.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An amended termination report must be filed with the filing officer	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317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41696" cy="140053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Affidavit of Undue Burden</a:t>
            </a:r>
            <a:br>
              <a:rPr lang="en-US" b="1" dirty="0" smtClean="0">
                <a:latin typeface="+mn-lt"/>
                <a:cs typeface="Arial" panose="020B0604020202020204" pitchFamily="34" charset="0"/>
              </a:rPr>
            </a:br>
            <a:r>
              <a:rPr lang="en-US" b="1" dirty="0" smtClean="0">
                <a:latin typeface="+mn-lt"/>
                <a:cs typeface="Arial" panose="020B0604020202020204" pitchFamily="34" charset="0"/>
              </a:rPr>
              <a:t>Reimbursement</a:t>
            </a:r>
            <a:br>
              <a:rPr lang="en-US" b="1" dirty="0" smtClean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/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endParaRPr lang="en-US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111" y="2446733"/>
            <a:ext cx="98116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If a candidate filed an Affidavit of Undue Burden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>
                <a:cs typeface="Arial" panose="020B0604020202020204" pitchFamily="34" charset="0"/>
              </a:rPr>
              <a:t>(unable to pay the fee for petition verification</a:t>
            </a:r>
            <a:r>
              <a:rPr lang="en-US" sz="2800" b="1" dirty="0" smtClean="0">
                <a:cs typeface="Arial" panose="020B0604020202020204" pitchFamily="34" charset="0"/>
              </a:rPr>
              <a:t>), he or she must reimburse </a:t>
            </a:r>
            <a:r>
              <a:rPr lang="en-US" sz="2800" b="1" dirty="0">
                <a:cs typeface="Arial" panose="020B0604020202020204" pitchFamily="34" charset="0"/>
              </a:rPr>
              <a:t>any waived petition verification </a:t>
            </a:r>
            <a:r>
              <a:rPr lang="en-US" sz="2800" b="1" dirty="0" smtClean="0">
                <a:cs typeface="Arial" panose="020B0604020202020204" pitchFamily="34" charset="0"/>
              </a:rPr>
              <a:t>fees </a:t>
            </a:r>
            <a:r>
              <a:rPr lang="en-US" sz="2800" b="1" dirty="0">
                <a:cs typeface="Arial" panose="020B0604020202020204" pitchFamily="34" charset="0"/>
              </a:rPr>
              <a:t>to the state or local government</a:t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051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4110"/>
            <a:ext cx="120028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CANDIDATE FINANCE REPORTING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49" y="463228"/>
            <a:ext cx="11759892" cy="78750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Filing 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C</a:t>
            </a:r>
            <a:r>
              <a:rPr lang="en-US" b="1" dirty="0" smtClean="0">
                <a:latin typeface="+mn-lt"/>
                <a:cs typeface="Arial" panose="020B0604020202020204" pitchFamily="34" charset="0"/>
              </a:rPr>
              <a:t>ampaign 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R</a:t>
            </a:r>
            <a:r>
              <a:rPr lang="en-US" b="1" dirty="0" smtClean="0">
                <a:latin typeface="+mn-lt"/>
                <a:cs typeface="Arial" panose="020B0604020202020204" pitchFamily="34" charset="0"/>
              </a:rPr>
              <a:t>eports</a:t>
            </a:r>
            <a:br>
              <a:rPr lang="en-US" b="1" dirty="0" smtClean="0">
                <a:latin typeface="+mn-lt"/>
                <a:cs typeface="Arial" panose="020B0604020202020204" pitchFamily="34" charset="0"/>
              </a:rPr>
            </a:br>
            <a:endParaRPr lang="en-US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860" y="1905799"/>
            <a:ext cx="57079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Start by keeping your bank statements current and balanced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Keep current with your campaign contributions and expenditures in the 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campaign reporting module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294180" y="2234902"/>
            <a:ext cx="3956748" cy="2473732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endParaRPr lang="en-US" sz="105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Do not forget to list on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your campaign finance reports any bank charges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o</a:t>
            </a: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r other expenses that are automatically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deducted from your account</a:t>
            </a:r>
            <a:endParaRPr lang="en-US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    </a:t>
            </a:r>
            <a:endParaRPr lang="en-US" b="1" dirty="0"/>
          </a:p>
        </p:txBody>
      </p:sp>
      <p:pic>
        <p:nvPicPr>
          <p:cNvPr id="3" name="Picture 2" descr="ravellenic2014 fill out form | The Bees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60" y="2665912"/>
            <a:ext cx="2725420" cy="2057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9280" y="3108960"/>
            <a:ext cx="914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Look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 at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Form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112" y="704193"/>
            <a:ext cx="8876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b="1" dirty="0" smtClean="0">
                <a:cs typeface="Arial" panose="020B0604020202020204" pitchFamily="34" charset="0"/>
              </a:rPr>
              <a:t>PLEASE LOOK AT YOUR NEXT HANDOUT PAGE</a:t>
            </a:r>
            <a:endParaRPr lang="en-US" sz="4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6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39" y="452718"/>
            <a:ext cx="11813628" cy="1400530"/>
          </a:xfrm>
        </p:spPr>
        <p:txBody>
          <a:bodyPr/>
          <a:lstStyle/>
          <a:p>
            <a:r>
              <a:rPr lang="en-US" b="1" dirty="0" smtClean="0"/>
              <a:t>  Filing Candidate Reports Online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119352" y="1610821"/>
            <a:ext cx="959068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Reports must be submitted via SOE </a:t>
            </a:r>
            <a:r>
              <a:rPr lang="en-US" sz="2800" b="1" dirty="0" smtClean="0"/>
              <a:t>website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When </a:t>
            </a:r>
            <a:r>
              <a:rPr lang="en-US" sz="2800" b="1" dirty="0"/>
              <a:t>data entry is complete, report is submitted using electronic signature(s</a:t>
            </a:r>
            <a:r>
              <a:rPr lang="en-US" sz="2800" b="1" dirty="0" smtClean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Reports </a:t>
            </a:r>
            <a:r>
              <a:rPr lang="en-US" sz="2800" b="1" dirty="0"/>
              <a:t>will be released </a:t>
            </a:r>
            <a:r>
              <a:rPr lang="en-US" sz="2800" b="1" dirty="0" smtClean="0"/>
              <a:t>on VoteIndianRiver.com when </a:t>
            </a:r>
            <a:r>
              <a:rPr lang="en-US" sz="2800" b="1" dirty="0"/>
              <a:t>accepted by SOE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66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057" y="1621746"/>
            <a:ext cx="110185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When </a:t>
            </a: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you file for office, you will be provided with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Candidate ID number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Candidate 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password</a:t>
            </a:r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Candidate </a:t>
            </a: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PIN (for electronic signature)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Treasurer </a:t>
            </a: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PIN (for electronic signature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“How to File Financial Reports” Manual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42928" y="457955"/>
            <a:ext cx="12055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/>
              <a:t>Filing Candidate Reports Online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42320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934" t="2484"/>
          <a:stretch/>
        </p:blipFill>
        <p:spPr>
          <a:xfrm>
            <a:off x="8681545" y="1849820"/>
            <a:ext cx="2147888" cy="4384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5421" y="2125460"/>
            <a:ext cx="7662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Go to SOE website:  voteindianriver.com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Click on: Candidate Login</a:t>
            </a:r>
            <a:endParaRPr lang="en-US" sz="2800" b="1" dirty="0"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75283" y="3331779"/>
            <a:ext cx="2827283" cy="3573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3476" y="377875"/>
            <a:ext cx="11540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Filing Reports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274" y="-525517"/>
            <a:ext cx="88812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12" y="1551975"/>
            <a:ext cx="8573204" cy="43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536" y="4586737"/>
            <a:ext cx="10731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Choose the reporting period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Enter contributions, expenditures, distributions, etc.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44" y="1124111"/>
            <a:ext cx="7391400" cy="3200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25765" y="1292772"/>
            <a:ext cx="1114095" cy="2942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12124" y="5803070"/>
            <a:ext cx="6185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NOTE: The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RED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Help button is a step-by-step tutorial for “How to File Finance Reports Online” </a:t>
            </a:r>
            <a:endParaRPr lang="en-US" sz="2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05" y="123221"/>
            <a:ext cx="12060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Entering contributions and expenditures 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3" y="1669009"/>
            <a:ext cx="10829925" cy="488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7862"/>
            <a:ext cx="12076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Entering Contributions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650" t="11630" r="35130" b="3222"/>
          <a:stretch/>
        </p:blipFill>
        <p:spPr>
          <a:xfrm>
            <a:off x="7348072" y="1589953"/>
            <a:ext cx="3675937" cy="4720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9296" y="2472822"/>
            <a:ext cx="6201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Click “submit” after each entry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When finished with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all entries for your session, select “cancel and return to list”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008883" y="5496910"/>
            <a:ext cx="388883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397766" y="5496910"/>
            <a:ext cx="788275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0208" y="367862"/>
            <a:ext cx="11540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Submitting Entries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64" y="1492469"/>
            <a:ext cx="10310649" cy="4897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76" y="252249"/>
            <a:ext cx="11803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Entering Expenditures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73" y="3259382"/>
            <a:ext cx="9867246" cy="1644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94090" y="4234091"/>
            <a:ext cx="1668780" cy="285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2273" y="1955186"/>
            <a:ext cx="988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When done entering all information for the reporting period, select “prepare totals” 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7862"/>
            <a:ext cx="1202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+mj-lt"/>
                <a:cs typeface="Arial" panose="020B0604020202020204" pitchFamily="34" charset="0"/>
              </a:rPr>
              <a:t>Finalizing the report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529" y="1291218"/>
            <a:ext cx="5868878" cy="5363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819" y="2157028"/>
            <a:ext cx="37837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Preview a report -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Draft 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975834" y="3520966"/>
            <a:ext cx="672663" cy="451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0718" y="252249"/>
            <a:ext cx="11729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Previewing the Report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8" y="272774"/>
            <a:ext cx="11550869" cy="966107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    Who signs the </a:t>
            </a:r>
            <a:r>
              <a:rPr lang="en-US" b="1" dirty="0" smtClean="0">
                <a:latin typeface="+mn-lt"/>
                <a:cs typeface="Arial" pitchFamily="34" charset="0"/>
              </a:rPr>
              <a:t>DS-DE 9?   </a:t>
            </a:r>
            <a:br>
              <a:rPr lang="en-US" b="1" dirty="0" smtClean="0">
                <a:latin typeface="+mn-lt"/>
                <a:cs typeface="Arial" pitchFamily="34" charset="0"/>
              </a:rPr>
            </a:br>
            <a:r>
              <a:rPr lang="en-US" b="1" dirty="0">
                <a:latin typeface="+mn-lt"/>
                <a:cs typeface="Arial" pitchFamily="34" charset="0"/>
              </a:rPr>
              <a:t/>
            </a:r>
            <a:br>
              <a:rPr lang="en-US" b="1" dirty="0">
                <a:latin typeface="+mn-lt"/>
                <a:cs typeface="Arial" pitchFamily="34" charset="0"/>
              </a:rPr>
            </a:br>
            <a:endParaRPr lang="en-US" b="1" dirty="0">
              <a:latin typeface="+mn-lt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72" y="1334814"/>
            <a:ext cx="4158746" cy="5168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512064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300544" y="5489972"/>
            <a:ext cx="53865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300544" y="6096000"/>
            <a:ext cx="53865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430947" y="2176041"/>
            <a:ext cx="231494" cy="1041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6111" y="1853248"/>
            <a:ext cx="5226545" cy="41954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/>
              <a:t> Candidate 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/>
              <a:t> Campaign </a:t>
            </a:r>
            <a:r>
              <a:rPr lang="en-US" sz="2800" b="1" dirty="0"/>
              <a:t>Treasurer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/>
              <a:t> Deputy </a:t>
            </a:r>
            <a:r>
              <a:rPr lang="en-US" sz="2800" b="1" dirty="0"/>
              <a:t>Treasurer(s) </a:t>
            </a:r>
          </a:p>
          <a:p>
            <a:endParaRPr lang="en-US" sz="28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1262062"/>
            <a:ext cx="62960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727" y="1613009"/>
            <a:ext cx="5191125" cy="4514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609597" y="2238704"/>
            <a:ext cx="44038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Use your PIN, which is an electronic signature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97" y="367863"/>
            <a:ext cx="11824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Electronic Signature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8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180" y="2449075"/>
            <a:ext cx="5924550" cy="2695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3890" y="2343807"/>
            <a:ext cx="3636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Candidate’s PIN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Treasurer’s PIN</a:t>
            </a:r>
          </a:p>
          <a:p>
            <a:endParaRPr lang="en-US" sz="28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Always select “Assign PIN”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1048" y="294291"/>
            <a:ext cx="7704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Electronic signature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504" y="170982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You must enter:       </a:t>
            </a:r>
          </a:p>
        </p:txBody>
      </p:sp>
    </p:spTree>
    <p:extLst>
      <p:ext uri="{BB962C8B-B14F-4D97-AF65-F5344CB8AC3E}">
        <p14:creationId xmlns:p14="http://schemas.microsoft.com/office/powerpoint/2010/main" val="16806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99472"/>
            <a:ext cx="5885793" cy="4943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9296" y="2396358"/>
            <a:ext cx="3899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Final report appears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cs typeface="Arial" panose="020B0604020202020204" pitchFamily="34" charset="0"/>
              </a:rPr>
              <a:t>nd “draft” is gone</a:t>
            </a:r>
          </a:p>
          <a:p>
            <a:endParaRPr lang="en-US" sz="2800" b="1" dirty="0">
              <a:cs typeface="Arial" panose="020B0604020202020204" pitchFamily="34" charset="0"/>
            </a:endParaRPr>
          </a:p>
          <a:p>
            <a:r>
              <a:rPr lang="en-US" sz="2800" b="1" dirty="0" smtClean="0">
                <a:cs typeface="Arial" panose="020B0604020202020204" pitchFamily="34" charset="0"/>
              </a:rPr>
              <a:t>Notice the submitted date and time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269" y="294291"/>
            <a:ext cx="11435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Creating a Final Report 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531" y="2512957"/>
            <a:ext cx="6705600" cy="2609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743" y="2733674"/>
            <a:ext cx="38467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Notice that report has been received on the reports page</a:t>
            </a:r>
          </a:p>
          <a:p>
            <a:endParaRPr lang="en-US" sz="28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Upon SOE approval, report will be released on SOE website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166" y="294291"/>
            <a:ext cx="11750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Report Received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4850" y="2587874"/>
            <a:ext cx="7622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You can always change a report by filing an amended report for a current or a past reporting period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820" y="557049"/>
            <a:ext cx="11708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Modifying a report 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923" y="3026978"/>
            <a:ext cx="11540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POLITICAL ADVERTISING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53" y="331170"/>
            <a:ext cx="11487807" cy="751396"/>
          </a:xfrm>
        </p:spPr>
        <p:txBody>
          <a:bodyPr/>
          <a:lstStyle/>
          <a:p>
            <a:pPr algn="ctr"/>
            <a:r>
              <a:rPr lang="en-US" b="1" dirty="0" smtClean="0"/>
              <a:t>Political Advertising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809293" y="1857475"/>
            <a:ext cx="104893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 political advertisement is a paid expression in a communications media prescribed in Section 106.011(15) F.S</a:t>
            </a:r>
            <a:r>
              <a:rPr lang="en-US" sz="2800" b="1" dirty="0" smtClean="0"/>
              <a:t>., which </a:t>
            </a:r>
            <a:r>
              <a:rPr lang="en-US" sz="2800" b="1" dirty="0"/>
              <a:t>expressly advocates the election or defeat of a candidate </a:t>
            </a:r>
            <a:r>
              <a:rPr lang="en-US" sz="2800" b="1" dirty="0" smtClean="0"/>
              <a:t>or the </a:t>
            </a:r>
            <a:r>
              <a:rPr lang="en-US" sz="2800" b="1" dirty="0"/>
              <a:t>approval or rejection of an issue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Political advertisements include radio</a:t>
            </a:r>
            <a:r>
              <a:rPr lang="en-US" sz="2800" b="1" dirty="0"/>
              <a:t>, TV, newspaper, campaign literature, </a:t>
            </a:r>
            <a:r>
              <a:rPr lang="en-US" sz="2800" b="1" dirty="0" smtClean="0"/>
              <a:t>mail or messages other </a:t>
            </a:r>
            <a:r>
              <a:rPr lang="en-US" sz="2800" b="1" dirty="0"/>
              <a:t>than the spoken word in direct conversation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86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86" y="452718"/>
            <a:ext cx="11624442" cy="850565"/>
          </a:xfrm>
        </p:spPr>
        <p:txBody>
          <a:bodyPr/>
          <a:lstStyle/>
          <a:p>
            <a:pPr algn="ctr"/>
            <a:r>
              <a:rPr lang="en-US" b="1" dirty="0" smtClean="0"/>
              <a:t>Advertising Disclaimers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2800" b="1" dirty="0"/>
          </a:p>
        </p:txBody>
      </p:sp>
      <p:pic>
        <p:nvPicPr>
          <p:cNvPr id="4" name="Picture 3" descr="Disclaimer ~ สมุนไพรดอทคอม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71" y="3230378"/>
            <a:ext cx="3535250" cy="1732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98785" y="5623207"/>
            <a:ext cx="1111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Reminder: All candidates receive a copy of the Florida Election Code when filing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785" y="1753051"/>
            <a:ext cx="719958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Advertising disclaimers are required for political ads that are paid for by a candidate and published or circulated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Disclaimers must be verbatim per Section 106.143 </a:t>
            </a:r>
            <a:r>
              <a:rPr lang="en-US" sz="2800" b="1" dirty="0" smtClean="0"/>
              <a:t>F.S.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3597"/>
            <a:ext cx="11472173" cy="861075"/>
          </a:xfrm>
        </p:spPr>
        <p:txBody>
          <a:bodyPr/>
          <a:lstStyle/>
          <a:p>
            <a:pPr algn="ctr"/>
            <a:r>
              <a:rPr lang="en-US" b="1" dirty="0" smtClean="0"/>
              <a:t>Political Ads Paid for by Candidate 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093077" y="2967345"/>
            <a:ext cx="92596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“Political </a:t>
            </a:r>
            <a:r>
              <a:rPr lang="en-US" sz="2800" b="1" dirty="0"/>
              <a:t>advertisement paid for and approved </a:t>
            </a:r>
            <a:r>
              <a:rPr lang="en-US" sz="2800" b="1" dirty="0" smtClean="0"/>
              <a:t>by name </a:t>
            </a:r>
            <a:r>
              <a:rPr lang="en-US" sz="2800" b="1" dirty="0"/>
              <a:t>of candidate, party affiliation, </a:t>
            </a:r>
            <a:r>
              <a:rPr lang="en-US" sz="2800" b="1" dirty="0" smtClean="0"/>
              <a:t>for office sought,” </a:t>
            </a:r>
            <a:r>
              <a:rPr lang="en-US" sz="2800" b="1" i="1" dirty="0" smtClean="0"/>
              <a:t>or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i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“</a:t>
            </a:r>
            <a:r>
              <a:rPr lang="en-US" sz="2800" b="1" dirty="0"/>
              <a:t>Paid for by name of candidate, party affiliation, for office </a:t>
            </a:r>
            <a:r>
              <a:rPr lang="en-US" sz="2800" b="1" dirty="0" smtClean="0"/>
              <a:t>sought”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36028" y="1853248"/>
            <a:ext cx="10867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If published, </a:t>
            </a:r>
            <a:r>
              <a:rPr lang="en-US" sz="2800" b="1" dirty="0" smtClean="0"/>
              <a:t>displayed or circulated </a:t>
            </a:r>
            <a:r>
              <a:rPr lang="en-US" sz="2800" b="1" dirty="0"/>
              <a:t>before or on election day, political </a:t>
            </a:r>
            <a:r>
              <a:rPr lang="en-US" sz="2800" b="1" dirty="0" smtClean="0"/>
              <a:t>advertisements </a:t>
            </a:r>
            <a:r>
              <a:rPr lang="en-US" sz="2800" b="1" dirty="0"/>
              <a:t>must state: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46111" y="5808272"/>
            <a:ext cx="3627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Section 106.143(1)(a)(1), F.S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25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452718"/>
            <a:ext cx="12433212" cy="850565"/>
          </a:xfrm>
        </p:spPr>
        <p:txBody>
          <a:bodyPr/>
          <a:lstStyle/>
          <a:p>
            <a:r>
              <a:rPr lang="en-US" b="1" dirty="0" smtClean="0"/>
              <a:t>                Filling Out the DS-DE 9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	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60192" y="1595021"/>
            <a:ext cx="99393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Form must be signed and dated by the candidate </a:t>
            </a:r>
            <a:r>
              <a:rPr lang="en-US" sz="2800" b="1" dirty="0" smtClean="0"/>
              <a:t>and </a:t>
            </a:r>
            <a:r>
              <a:rPr lang="en-US" sz="2800" b="1" dirty="0"/>
              <a:t>treasurers </a:t>
            </a:r>
            <a:r>
              <a:rPr lang="en-US" sz="2800" b="1" dirty="0" smtClean="0"/>
              <a:t>(</a:t>
            </a:r>
            <a:r>
              <a:rPr lang="en-US" sz="2800" b="1" dirty="0"/>
              <a:t>no more than 3 deputy treasurers</a:t>
            </a:r>
            <a:r>
              <a:rPr lang="en-US" sz="2800" b="1" dirty="0" smtClean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Depository must be a Florida authorized </a:t>
            </a:r>
            <a:r>
              <a:rPr lang="en-US" sz="2800" b="1" dirty="0"/>
              <a:t>bank, </a:t>
            </a:r>
            <a:r>
              <a:rPr lang="en-US" sz="2800" b="1" dirty="0" smtClean="0"/>
              <a:t>savings &amp; loan, or credit union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May </a:t>
            </a:r>
            <a:r>
              <a:rPr lang="en-US" sz="2800" b="1" dirty="0"/>
              <a:t>open a separate interest bearing </a:t>
            </a:r>
            <a:r>
              <a:rPr lang="en-US" sz="2800" b="1" dirty="0" smtClean="0"/>
              <a:t>account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rgbClr val="FFC000"/>
                </a:solidFill>
              </a:rPr>
              <a:t>Candidates: Consider being a treasurer or deputy treasurer </a:t>
            </a:r>
            <a:r>
              <a:rPr lang="en-US" sz="2800" b="1" dirty="0" smtClean="0">
                <a:solidFill>
                  <a:srgbClr val="FFC000"/>
                </a:solidFill>
              </a:rPr>
              <a:t>in order </a:t>
            </a:r>
            <a:r>
              <a:rPr lang="en-US" sz="2800" b="1" dirty="0">
                <a:solidFill>
                  <a:srgbClr val="FFC000"/>
                </a:solidFill>
              </a:rPr>
              <a:t>to sign campaign checks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91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452718"/>
            <a:ext cx="11984946" cy="776992"/>
          </a:xfrm>
        </p:spPr>
        <p:txBody>
          <a:bodyPr/>
          <a:lstStyle/>
          <a:p>
            <a:pPr algn="ctr"/>
            <a:r>
              <a:rPr lang="en-US" b="1" dirty="0" smtClean="0"/>
              <a:t>Disclaimer Exceptions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923393" y="2306369"/>
            <a:ext cx="84292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There are many exceptions to disclaimer requirements in advertising under Section </a:t>
            </a:r>
            <a:r>
              <a:rPr lang="en-US" sz="2800" b="1" dirty="0" smtClean="0"/>
              <a:t>106.143 (1-10) F.S., </a:t>
            </a:r>
            <a:r>
              <a:rPr lang="en-US" sz="2800" b="1" dirty="0"/>
              <a:t>such as items designed to be worn by a </a:t>
            </a:r>
            <a:r>
              <a:rPr lang="en-US" sz="2800" b="1" dirty="0" smtClean="0"/>
              <a:t>person, </a:t>
            </a:r>
            <a:r>
              <a:rPr lang="en-US" sz="2800" b="1" dirty="0"/>
              <a:t>which do not require a </a:t>
            </a:r>
            <a:r>
              <a:rPr lang="en-US" sz="2800" b="1" dirty="0" smtClean="0"/>
              <a:t>disclaimer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98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952" y="5547492"/>
            <a:ext cx="9927295" cy="527487"/>
          </a:xfrm>
        </p:spPr>
        <p:txBody>
          <a:bodyPr/>
          <a:lstStyle/>
          <a:p>
            <a:r>
              <a:rPr lang="en-US" sz="2000" b="1" dirty="0" smtClean="0"/>
              <a:t>Refer </a:t>
            </a:r>
            <a:r>
              <a:rPr lang="en-US" sz="2000" b="1" dirty="0"/>
              <a:t>to </a:t>
            </a:r>
            <a:r>
              <a:rPr lang="en-US" sz="2000" b="1" dirty="0" smtClean="0"/>
              <a:t>106.143 (</a:t>
            </a:r>
            <a:r>
              <a:rPr lang="en-US" sz="2000" b="1" dirty="0"/>
              <a:t>1-10) F.S. for all disclaimer requirements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2248" y="421187"/>
            <a:ext cx="11750565" cy="745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Disclaimer Exceptions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296785" y="2101757"/>
            <a:ext cx="85974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Any candidate running for an office with a district, group or seat number does not have to indicate the district, group or seat number in a political advertisement</a:t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04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90" y="452718"/>
            <a:ext cx="11655972" cy="776992"/>
          </a:xfrm>
        </p:spPr>
        <p:txBody>
          <a:bodyPr/>
          <a:lstStyle/>
          <a:p>
            <a:pPr algn="ctr"/>
            <a:r>
              <a:rPr lang="en-US" b="1" dirty="0" smtClean="0"/>
              <a:t>Definitions</a:t>
            </a:r>
            <a:br>
              <a:rPr lang="en-US" b="1" dirty="0" smtClean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945930" y="1531653"/>
            <a:ext cx="96905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Incumbent:</a:t>
            </a:r>
            <a:r>
              <a:rPr lang="en-US" sz="2800" b="1" dirty="0" smtClean="0"/>
              <a:t> Candidate </a:t>
            </a:r>
            <a:r>
              <a:rPr lang="en-US" sz="2800" b="1" dirty="0"/>
              <a:t>who is currently holding office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rgbClr val="FFC000"/>
                </a:solidFill>
              </a:rPr>
              <a:t>Non </a:t>
            </a:r>
            <a:r>
              <a:rPr lang="en-US" sz="2800" b="1" dirty="0" smtClean="0">
                <a:solidFill>
                  <a:srgbClr val="FFC000"/>
                </a:solidFill>
              </a:rPr>
              <a:t>Incumbent: </a:t>
            </a:r>
            <a:r>
              <a:rPr lang="en-US" sz="2800" b="1" dirty="0" smtClean="0"/>
              <a:t>Candidate </a:t>
            </a:r>
            <a:r>
              <a:rPr lang="en-US" sz="2800" b="1" dirty="0"/>
              <a:t>who is running for an office and does not currently hold the position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rgbClr val="FFC000"/>
                </a:solidFill>
              </a:rPr>
              <a:t>Partisan </a:t>
            </a:r>
            <a:r>
              <a:rPr lang="en-US" sz="2800" b="1" dirty="0" smtClean="0">
                <a:solidFill>
                  <a:srgbClr val="FFC000"/>
                </a:solidFill>
              </a:rPr>
              <a:t>candidate</a:t>
            </a:r>
            <a:r>
              <a:rPr lang="en-US" sz="2800" b="1" dirty="0" smtClean="0"/>
              <a:t>: Candidate </a:t>
            </a:r>
            <a:r>
              <a:rPr lang="en-US" sz="2800" b="1" dirty="0"/>
              <a:t>who can campaign </a:t>
            </a:r>
            <a:r>
              <a:rPr lang="en-US" sz="2800" b="1" dirty="0" smtClean="0"/>
              <a:t>and qualify </a:t>
            </a:r>
            <a:r>
              <a:rPr lang="en-US" sz="2800" b="1" dirty="0"/>
              <a:t>for office with a political party affiliation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rgbClr val="FFC000"/>
                </a:solidFill>
              </a:rPr>
              <a:t>Non Partisan </a:t>
            </a:r>
            <a:r>
              <a:rPr lang="en-US" sz="2800" b="1" dirty="0" smtClean="0">
                <a:solidFill>
                  <a:srgbClr val="FFC000"/>
                </a:solidFill>
              </a:rPr>
              <a:t>candidate: </a:t>
            </a:r>
            <a:r>
              <a:rPr lang="en-US" sz="2800" b="1" dirty="0" smtClean="0"/>
              <a:t>Candidate who </a:t>
            </a:r>
            <a:r>
              <a:rPr lang="en-US" sz="2800" b="1" dirty="0"/>
              <a:t>is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/>
              <a:t>prohibited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/>
              <a:t>from campaigning </a:t>
            </a:r>
            <a:r>
              <a:rPr lang="en-US" sz="2800" b="1" dirty="0" smtClean="0"/>
              <a:t>and qualifying </a:t>
            </a:r>
            <a:r>
              <a:rPr lang="en-US" sz="2800" b="1" dirty="0"/>
              <a:t>for office with a political party affiliation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09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3704" y="376869"/>
            <a:ext cx="11687504" cy="924137"/>
          </a:xfrm>
        </p:spPr>
        <p:txBody>
          <a:bodyPr/>
          <a:lstStyle/>
          <a:p>
            <a:pPr algn="ctr"/>
            <a:r>
              <a:rPr lang="en-US" b="1" dirty="0" smtClean="0"/>
              <a:t>Running for a Partisan </a:t>
            </a:r>
            <a:r>
              <a:rPr lang="en-US" b="1" dirty="0"/>
              <a:t>O</a:t>
            </a:r>
            <a:r>
              <a:rPr lang="en-US" b="1" dirty="0" smtClean="0"/>
              <a:t>ffice?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sz="2000" b="1" dirty="0"/>
          </a:p>
        </p:txBody>
      </p:sp>
      <p:pic>
        <p:nvPicPr>
          <p:cNvPr id="3" name="Picture 2" descr="Republican &lt;strong&gt;Elephant&lt;/strong&gt; &amp; Democratic &lt;strong&gt;Donkey&lt;/strong&gt; - Icons | Republica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61" y="2743200"/>
            <a:ext cx="3501676" cy="1750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2139" y="2409787"/>
            <a:ext cx="52501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Candidate shall </a:t>
            </a:r>
            <a:r>
              <a:rPr lang="en-US" sz="2800" b="1" dirty="0"/>
              <a:t>state the name of the political party of which candidate is seeking in the advertisement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293637" y="5557374"/>
            <a:ext cx="2922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Section 106.143(3) F.S.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42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452718"/>
            <a:ext cx="11824137" cy="840054"/>
          </a:xfrm>
        </p:spPr>
        <p:txBody>
          <a:bodyPr/>
          <a:lstStyle/>
          <a:p>
            <a:pPr algn="ctr"/>
            <a:r>
              <a:rPr lang="en-US" b="1" dirty="0" smtClean="0"/>
              <a:t>Incumbent Candidates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945930" y="2124322"/>
            <a:ext cx="99217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The word “re-elect” in </a:t>
            </a:r>
            <a:r>
              <a:rPr lang="en-US" sz="2800" b="1" dirty="0" smtClean="0"/>
              <a:t>an advertisement </a:t>
            </a:r>
            <a:r>
              <a:rPr lang="en-US" sz="2800" b="1" dirty="0"/>
              <a:t>may only be used for an incumbent </a:t>
            </a:r>
            <a:r>
              <a:rPr lang="en-US" sz="2800" b="1" dirty="0" smtClean="0"/>
              <a:t>candidate: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i="1" dirty="0" smtClean="0"/>
              <a:t>Example:</a:t>
            </a:r>
            <a:r>
              <a:rPr lang="en-US" sz="2800" b="1" dirty="0" smtClean="0"/>
              <a:t> Re-elect </a:t>
            </a:r>
            <a:r>
              <a:rPr lang="en-US" sz="2800" b="1" dirty="0"/>
              <a:t>Jane Doe for …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45930" y="5367424"/>
            <a:ext cx="2850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Section 106.143(6)F.S.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57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17" y="541283"/>
            <a:ext cx="11508828" cy="1024759"/>
          </a:xfrm>
        </p:spPr>
        <p:txBody>
          <a:bodyPr/>
          <a:lstStyle/>
          <a:p>
            <a:pPr algn="ctr"/>
            <a:r>
              <a:rPr lang="en-US" b="1" dirty="0"/>
              <a:t>N</a:t>
            </a:r>
            <a:r>
              <a:rPr lang="en-US" b="1" dirty="0" smtClean="0"/>
              <a:t>on-incumbent Candidates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851338" y="1963332"/>
            <a:ext cx="1117157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</a:rPr>
              <a:t>Non-incumbent </a:t>
            </a:r>
            <a:r>
              <a:rPr lang="en-US" sz="2800" b="1" dirty="0" smtClean="0">
                <a:solidFill>
                  <a:schemeClr val="tx2"/>
                </a:solidFill>
              </a:rPr>
              <a:t>candidates </a:t>
            </a:r>
            <a:r>
              <a:rPr lang="en-US" sz="2800" b="1" dirty="0">
                <a:solidFill>
                  <a:schemeClr val="tx2"/>
                </a:solidFill>
              </a:rPr>
              <a:t>must use the word “for</a:t>
            </a:r>
            <a:r>
              <a:rPr lang="en-US" sz="2800" b="1" dirty="0" smtClean="0">
                <a:solidFill>
                  <a:schemeClr val="tx2"/>
                </a:solidFill>
              </a:rPr>
              <a:t>”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	in advertisements </a:t>
            </a:r>
            <a:r>
              <a:rPr lang="en-US" sz="2800" b="1" dirty="0">
                <a:solidFill>
                  <a:schemeClr val="tx2"/>
                </a:solidFill>
              </a:rPr>
              <a:t>so that incumbency is not </a:t>
            </a:r>
            <a:r>
              <a:rPr lang="en-US" sz="2800" b="1" dirty="0" smtClean="0">
                <a:solidFill>
                  <a:schemeClr val="tx2"/>
                </a:solidFill>
              </a:rPr>
              <a:t>implied</a:t>
            </a:r>
          </a:p>
          <a:p>
            <a:endParaRPr lang="en-US" sz="2800" b="1" dirty="0">
              <a:solidFill>
                <a:schemeClr val="tx2"/>
              </a:solidFill>
            </a:endParaRPr>
          </a:p>
          <a:p>
            <a:r>
              <a:rPr lang="en-US" sz="2800" b="1" dirty="0" smtClean="0">
                <a:solidFill>
                  <a:schemeClr val="tx2"/>
                </a:solidFill>
              </a:rPr>
              <a:t>	</a:t>
            </a:r>
            <a:r>
              <a:rPr lang="en-US" sz="2800" b="1" i="1" dirty="0" smtClean="0">
                <a:solidFill>
                  <a:schemeClr val="tx2"/>
                </a:solidFill>
              </a:rPr>
              <a:t>Example:</a:t>
            </a:r>
            <a:r>
              <a:rPr lang="en-US" sz="2800" b="1" dirty="0" smtClean="0">
                <a:solidFill>
                  <a:schemeClr val="tx2"/>
                </a:solidFill>
              </a:rPr>
              <a:t> Elect </a:t>
            </a:r>
            <a:r>
              <a:rPr lang="en-US" sz="2800" b="1" dirty="0">
                <a:solidFill>
                  <a:schemeClr val="tx2"/>
                </a:solidFill>
              </a:rPr>
              <a:t>Jane Doe </a:t>
            </a:r>
            <a:r>
              <a:rPr lang="en-US" sz="2800" b="1" u="sng" dirty="0">
                <a:solidFill>
                  <a:schemeClr val="tx2"/>
                </a:solidFill>
              </a:rPr>
              <a:t>for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…</a:t>
            </a:r>
            <a:endParaRPr lang="en-US" sz="2800" b="1" dirty="0">
              <a:solidFill>
                <a:schemeClr val="tx2"/>
              </a:solidFill>
            </a:endParaRPr>
          </a:p>
          <a:p>
            <a:endParaRPr lang="en-US" sz="2800" b="1" dirty="0" smtClean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000" b="1" dirty="0"/>
              <a:t>Section 106.143(6)F.S.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91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452718"/>
            <a:ext cx="11698013" cy="871585"/>
          </a:xfrm>
        </p:spPr>
        <p:txBody>
          <a:bodyPr/>
          <a:lstStyle/>
          <a:p>
            <a:pPr algn="ctr"/>
            <a:r>
              <a:rPr lang="en-US" b="1" dirty="0" smtClean="0"/>
              <a:t>No-Party Candidates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sz="1800" b="1" u="sng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2359" y="2169180"/>
            <a:ext cx="938573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Candidates </a:t>
            </a:r>
            <a:r>
              <a:rPr lang="en-US" sz="2800" b="1" dirty="0"/>
              <a:t>for </a:t>
            </a:r>
            <a:r>
              <a:rPr lang="en-US" sz="2800" b="1" dirty="0" smtClean="0"/>
              <a:t>a partisan </a:t>
            </a:r>
            <a:r>
              <a:rPr lang="en-US" sz="2800" b="1" dirty="0"/>
              <a:t>office </a:t>
            </a:r>
            <a:r>
              <a:rPr lang="en-US" sz="2800" b="1" dirty="0" smtClean="0"/>
              <a:t>running with no </a:t>
            </a:r>
            <a:r>
              <a:rPr lang="en-US" sz="2800" b="1" dirty="0"/>
              <a:t>party </a:t>
            </a:r>
            <a:r>
              <a:rPr lang="en-US" sz="2800" b="1" dirty="0" smtClean="0"/>
              <a:t>affiliation must </a:t>
            </a:r>
            <a:r>
              <a:rPr lang="en-US" sz="2800" b="1" dirty="0"/>
              <a:t>state that the candidate has no party </a:t>
            </a:r>
            <a:r>
              <a:rPr lang="en-US" sz="2800" b="1" dirty="0" smtClean="0"/>
              <a:t>affiliation</a:t>
            </a:r>
          </a:p>
          <a:p>
            <a:endParaRPr lang="en-US" sz="2800" b="1" dirty="0">
              <a:solidFill>
                <a:schemeClr val="accent2"/>
              </a:solidFill>
            </a:endParaRPr>
          </a:p>
          <a:p>
            <a:r>
              <a:rPr lang="en-US" sz="2800" b="1" dirty="0" smtClean="0"/>
              <a:t>	</a:t>
            </a:r>
            <a:r>
              <a:rPr lang="en-US" sz="2800" b="1" i="1" dirty="0" smtClean="0"/>
              <a:t>Example:</a:t>
            </a:r>
            <a:r>
              <a:rPr lang="en-US" sz="2800" b="1" dirty="0" smtClean="0"/>
              <a:t> Jane </a:t>
            </a:r>
            <a:r>
              <a:rPr lang="en-US" sz="2800" b="1" dirty="0"/>
              <a:t>Doe, </a:t>
            </a:r>
            <a:r>
              <a:rPr lang="en-US" sz="2800" b="1" dirty="0" smtClean="0"/>
              <a:t>no party affiliation, for</a:t>
            </a:r>
            <a:r>
              <a:rPr lang="en-US" sz="2800" b="1" dirty="0"/>
              <a:t>…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/>
              <a:t>Section 106.143(3) F.S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90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66769" cy="1400530"/>
          </a:xfrm>
        </p:spPr>
        <p:txBody>
          <a:bodyPr/>
          <a:lstStyle/>
          <a:p>
            <a:pPr algn="ctr"/>
            <a:r>
              <a:rPr lang="en-US" b="1" dirty="0" smtClean="0"/>
              <a:t>Write-in Candidates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051035" y="1662817"/>
            <a:ext cx="872358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Write-in candidates must </a:t>
            </a:r>
            <a:r>
              <a:rPr lang="en-US" sz="2800" b="1" dirty="0"/>
              <a:t>state </a:t>
            </a:r>
            <a:r>
              <a:rPr lang="en-US" sz="2800" b="1" dirty="0" smtClean="0"/>
              <a:t>“write-in candidate” in advertisements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i="1" dirty="0" smtClean="0"/>
              <a:t>Example:</a:t>
            </a:r>
            <a:r>
              <a:rPr lang="en-US" sz="2800" b="1" dirty="0" smtClean="0"/>
              <a:t> Jane </a:t>
            </a:r>
            <a:r>
              <a:rPr lang="en-US" sz="2800" b="1" dirty="0"/>
              <a:t>Doe, write-in candidate for…</a:t>
            </a:r>
            <a:br>
              <a:rPr lang="en-US" sz="2800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 smtClean="0"/>
          </a:p>
          <a:p>
            <a:r>
              <a:rPr lang="en-US" sz="2000" b="1" dirty="0" smtClean="0"/>
              <a:t>Section </a:t>
            </a:r>
            <a:r>
              <a:rPr lang="en-US" sz="2000" b="1" dirty="0"/>
              <a:t>106.143(1) </a:t>
            </a:r>
            <a:r>
              <a:rPr lang="en-US" sz="2000" b="1" dirty="0" smtClean="0"/>
              <a:t>F.S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07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95319" cy="1400530"/>
          </a:xfrm>
        </p:spPr>
        <p:txBody>
          <a:bodyPr/>
          <a:lstStyle/>
          <a:p>
            <a:r>
              <a:rPr lang="en-US" b="1" dirty="0" smtClean="0"/>
              <a:t>                         Fundraisers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  </a:t>
            </a:r>
            <a:r>
              <a:rPr lang="en-US" b="1" dirty="0"/>
              <a:t/>
            </a:r>
            <a:br>
              <a:rPr lang="en-US" b="1" dirty="0"/>
            </a:b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019502" y="1977498"/>
            <a:ext cx="97746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Any tickets or advertising for campaign fundraisers must comply with the disclaimer requirements in Section 106.143 F.S. </a:t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0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371670"/>
            <a:ext cx="11510010" cy="865772"/>
          </a:xfrm>
        </p:spPr>
        <p:txBody>
          <a:bodyPr/>
          <a:lstStyle/>
          <a:p>
            <a:r>
              <a:rPr lang="en-US" b="1" dirty="0" smtClean="0"/>
              <a:t>Political Advertisement Endorsements</a:t>
            </a:r>
            <a:endParaRPr lang="en-US" sz="1800" b="1" dirty="0"/>
          </a:p>
        </p:txBody>
      </p:sp>
      <p:pic>
        <p:nvPicPr>
          <p:cNvPr id="3" name="Picture 2" descr="&lt;strong&gt;Approved&lt;/strong&gt; Stamp - vector Clip A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99" y="3419297"/>
            <a:ext cx="2678430" cy="12722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434" y="1295051"/>
            <a:ext cx="104315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An ad placed by an organization in support of a candidate </a:t>
            </a:r>
            <a:r>
              <a:rPr lang="en-US" sz="2800" b="1" dirty="0" smtClean="0"/>
              <a:t>must be approved by the candidate</a:t>
            </a:r>
          </a:p>
          <a:p>
            <a:endParaRPr lang="en-US" sz="2800" b="1" dirty="0"/>
          </a:p>
          <a:p>
            <a:r>
              <a:rPr lang="en-US" sz="2800" b="1" dirty="0" smtClean="0"/>
              <a:t>Since the organization paid for the ad, it </a:t>
            </a:r>
            <a:r>
              <a:rPr lang="en-US" sz="2800" b="1" dirty="0"/>
              <a:t>is </a:t>
            </a:r>
            <a:r>
              <a:rPr lang="en-US" sz="2800" b="1" dirty="0" smtClean="0"/>
              <a:t>considered an </a:t>
            </a:r>
            <a:r>
              <a:rPr lang="en-US" sz="2800" b="1" dirty="0"/>
              <a:t>in-kind donation to the </a:t>
            </a:r>
            <a:r>
              <a:rPr lang="en-US" sz="2800" b="1" dirty="0" smtClean="0"/>
              <a:t>candidate, and must: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019504" y="3730572"/>
            <a:ext cx="85133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State who </a:t>
            </a:r>
            <a:r>
              <a:rPr lang="en-US" sz="2800" b="1" dirty="0"/>
              <a:t>supported and paid for </a:t>
            </a:r>
            <a:r>
              <a:rPr lang="en-US" sz="2800" b="1" dirty="0" smtClean="0"/>
              <a:t>the ad </a:t>
            </a:r>
            <a:r>
              <a:rPr lang="en-US" sz="2800" b="1" dirty="0"/>
              <a:t>	</a:t>
            </a:r>
            <a:endParaRPr lang="en-US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Include “in-kind” in the ad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Be </a:t>
            </a:r>
            <a:r>
              <a:rPr lang="en-US" sz="2800" b="1" dirty="0"/>
              <a:t>approved by </a:t>
            </a:r>
            <a:r>
              <a:rPr lang="en-US" sz="2800" b="1" dirty="0" smtClean="0"/>
              <a:t>the candidate, who must provide a written statement of authorization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41434" y="5841283"/>
            <a:ext cx="11658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Section </a:t>
            </a:r>
            <a:r>
              <a:rPr lang="en-US" sz="2000" b="1" dirty="0"/>
              <a:t>106.143(5) F.S.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16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539" y="2192826"/>
            <a:ext cx="11030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Resignation or removal of a treasurer and/or deputy treasurer: </a:t>
            </a:r>
          </a:p>
          <a:p>
            <a:r>
              <a:rPr lang="en-US" sz="2800" b="1" dirty="0" smtClean="0"/>
              <a:t>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Must be in writing</a:t>
            </a:r>
          </a:p>
          <a:p>
            <a:pPr lvl="1"/>
            <a:endParaRPr lang="en-US" sz="2800" b="1" dirty="0" smtClean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Not effective until filed with the SOE</a:t>
            </a:r>
          </a:p>
          <a:p>
            <a:endParaRPr lang="en-US" sz="2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What if my treasurer resigns?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80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86" y="443829"/>
            <a:ext cx="11897711" cy="869964"/>
          </a:xfrm>
        </p:spPr>
        <p:txBody>
          <a:bodyPr/>
          <a:lstStyle/>
          <a:p>
            <a:pPr algn="ctr"/>
            <a:r>
              <a:rPr lang="en-US" b="1" dirty="0" smtClean="0"/>
              <a:t>Political Advertisement Endorsements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000" b="1" dirty="0" smtClean="0"/>
              <a:t>Section 106.143(4)(a) F.S.</a:t>
            </a:r>
            <a:endParaRPr lang="en-US" sz="2000" dirty="0"/>
          </a:p>
        </p:txBody>
      </p:sp>
      <p:pic>
        <p:nvPicPr>
          <p:cNvPr id="4" name="Picture 3" descr="Things About My Campaign ~ &lt;strong&gt;Rule&lt;/strong&gt; of the Di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96" y="3027801"/>
            <a:ext cx="2282900" cy="228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169" y="1627271"/>
            <a:ext cx="107688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 endorsement does not apply to an editorial endorsement advocating the candidacy of its nominees by any</a:t>
            </a:r>
            <a:r>
              <a:rPr lang="en-US" sz="2800" b="1" dirty="0" smtClean="0"/>
              <a:t>:</a:t>
            </a:r>
            <a:r>
              <a:rPr lang="en-US" sz="2800" b="1" dirty="0"/>
              <a:t>	</a:t>
            </a:r>
            <a:endParaRPr lang="en-US" sz="2800" b="1" dirty="0" smtClean="0"/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334814" y="3072323"/>
            <a:ext cx="79125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Newspaper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Radio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TV station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Other recognized news </a:t>
            </a:r>
            <a:r>
              <a:rPr lang="en-US" sz="2800" b="1" dirty="0" smtClean="0"/>
              <a:t>medium publication </a:t>
            </a:r>
            <a:r>
              <a:rPr lang="en-US" sz="2800" b="1" dirty="0"/>
              <a:t>by a party committee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58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470"/>
            <a:ext cx="12104370" cy="1400530"/>
          </a:xfrm>
        </p:spPr>
        <p:txBody>
          <a:bodyPr/>
          <a:lstStyle/>
          <a:p>
            <a:pPr algn="ctr"/>
            <a:r>
              <a:rPr lang="en-US" b="1" dirty="0" smtClean="0"/>
              <a:t>Independent Expenditure</a:t>
            </a:r>
            <a:br>
              <a:rPr lang="en-US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78372" y="1152983"/>
            <a:ext cx="1167190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An expenditure made for the purpose of expressly advocating the election or defeat of a </a:t>
            </a:r>
            <a:r>
              <a:rPr lang="en-US" sz="2800" b="1" dirty="0" smtClean="0"/>
              <a:t>candidate and cannot be coordinated with any candidate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Must </a:t>
            </a:r>
            <a:r>
              <a:rPr lang="en-US" sz="2800" b="1" dirty="0"/>
              <a:t>state</a:t>
            </a:r>
            <a:r>
              <a:rPr lang="en-US" sz="2800" b="1" dirty="0" smtClean="0"/>
              <a:t>: </a:t>
            </a:r>
            <a:br>
              <a:rPr lang="en-US" sz="2800" b="1" dirty="0" smtClean="0"/>
            </a:br>
            <a:r>
              <a:rPr lang="en-US" sz="2800" b="1" dirty="0" smtClean="0"/>
              <a:t>	“Paid </a:t>
            </a:r>
            <a:r>
              <a:rPr lang="en-US" sz="2800" b="1" dirty="0"/>
              <a:t>political advertisement paid for by name of organization</a:t>
            </a:r>
            <a:r>
              <a:rPr lang="en-US" sz="2800" b="1" u="sng" dirty="0"/>
              <a:t/>
            </a:r>
            <a:br>
              <a:rPr lang="en-US" sz="2800" b="1" u="sng" dirty="0"/>
            </a:br>
            <a:r>
              <a:rPr lang="en-US" sz="2800" b="1" dirty="0"/>
              <a:t>	</a:t>
            </a:r>
            <a:r>
              <a:rPr lang="en-US" sz="2800" b="1" dirty="0" smtClean="0"/>
              <a:t>  This </a:t>
            </a:r>
            <a:r>
              <a:rPr lang="en-US" sz="2800" b="1" dirty="0"/>
              <a:t>advertisement was not approved by any </a:t>
            </a:r>
            <a:r>
              <a:rPr lang="en-US" sz="2800" b="1" dirty="0" smtClean="0"/>
              <a:t>candidate”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Must provide a written statement that no candidate has approved the advertisement to the advertising medium</a:t>
            </a:r>
            <a:br>
              <a:rPr lang="en-US" sz="2800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2000" b="1" dirty="0"/>
              <a:t>Section 106.143(5)(b) F.S.</a:t>
            </a:r>
            <a:br>
              <a:rPr lang="en-US" sz="2000" b="1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43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6" y="452718"/>
            <a:ext cx="12023833" cy="755972"/>
          </a:xfrm>
        </p:spPr>
        <p:txBody>
          <a:bodyPr/>
          <a:lstStyle/>
          <a:p>
            <a:pPr algn="ctr"/>
            <a:r>
              <a:rPr lang="en-US" b="1" dirty="0" smtClean="0"/>
              <a:t>Advertising in Another </a:t>
            </a:r>
            <a:r>
              <a:rPr lang="en-US" b="1" dirty="0"/>
              <a:t>L</a:t>
            </a:r>
            <a:r>
              <a:rPr lang="en-US" b="1" dirty="0" smtClean="0"/>
              <a:t>anguage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5" name="Picture 4" descr="Migliorare continuamente la conoscenza delle lingue (due i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61" y="2355831"/>
            <a:ext cx="2854214" cy="2140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662" y="5686096"/>
            <a:ext cx="4099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Section </a:t>
            </a:r>
            <a:r>
              <a:rPr lang="en-US" sz="2000" b="1" dirty="0" smtClean="0"/>
              <a:t>106.143(9) F.S.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93380" y="210767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May provide any disclaimers required in the language used in the </a:t>
            </a:r>
            <a:r>
              <a:rPr lang="en-US" sz="2800" b="1" dirty="0" smtClean="0"/>
              <a:t>advertisement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452718"/>
            <a:ext cx="11464289" cy="787503"/>
          </a:xfrm>
        </p:spPr>
        <p:txBody>
          <a:bodyPr/>
          <a:lstStyle/>
          <a:p>
            <a:pPr algn="ctr"/>
            <a:r>
              <a:rPr lang="en-US" b="1" dirty="0" smtClean="0"/>
              <a:t>Closed Captioning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354" y="5729871"/>
            <a:ext cx="3475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Section </a:t>
            </a:r>
            <a:r>
              <a:rPr lang="en-US" sz="2000" b="1" dirty="0" smtClean="0"/>
              <a:t>106.165, F.S.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7765" y="1937386"/>
            <a:ext cx="97536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Each candidate, political </a:t>
            </a:r>
            <a:r>
              <a:rPr lang="en-US" sz="2800" b="1" dirty="0" smtClean="0"/>
              <a:t>party and </a:t>
            </a:r>
            <a:r>
              <a:rPr lang="en-US" sz="2800" b="1" dirty="0"/>
              <a:t>political </a:t>
            </a:r>
            <a:r>
              <a:rPr lang="en-US" sz="2800" b="1" dirty="0" smtClean="0"/>
              <a:t>committee must </a:t>
            </a:r>
            <a:r>
              <a:rPr lang="en-US" sz="2800" b="1" dirty="0"/>
              <a:t>use closed captioning and descriptive </a:t>
            </a:r>
            <a:r>
              <a:rPr lang="en-US" sz="2800" b="1" dirty="0" smtClean="0"/>
              <a:t>narrative, or must </a:t>
            </a:r>
            <a:r>
              <a:rPr lang="en-US" sz="2800" b="1" dirty="0"/>
              <a:t>file a written statement with the qualifying </a:t>
            </a:r>
            <a:r>
              <a:rPr lang="en-US" sz="2800" b="1" dirty="0" smtClean="0"/>
              <a:t>SOE officer with reason for </a:t>
            </a:r>
            <a:r>
              <a:rPr lang="en-US" sz="2800" b="1" dirty="0"/>
              <a:t>not doing so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1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31" y="257457"/>
            <a:ext cx="11007090" cy="804088"/>
          </a:xfrm>
        </p:spPr>
        <p:txBody>
          <a:bodyPr/>
          <a:lstStyle/>
          <a:p>
            <a:pPr algn="ctr"/>
            <a:r>
              <a:rPr lang="en-US" b="1" dirty="0" smtClean="0"/>
              <a:t>Telephone Solicitation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1800" b="1" dirty="0"/>
          </a:p>
        </p:txBody>
      </p:sp>
      <p:pic>
        <p:nvPicPr>
          <p:cNvPr id="3" name="Picture 2" descr="Επόμενη Ανοιχτή Εκπαίδευση (πρώτη του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52" y="2350539"/>
            <a:ext cx="2522759" cy="20728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2868" y="1422345"/>
            <a:ext cx="7598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Caller must identify the persons or organization sponsoring the </a:t>
            </a:r>
            <a:r>
              <a:rPr lang="en-US" sz="2800" b="1" dirty="0" smtClean="0"/>
              <a:t>call by stating “paid </a:t>
            </a:r>
            <a:r>
              <a:rPr lang="en-US" sz="2800" b="1" dirty="0"/>
              <a:t>for </a:t>
            </a:r>
            <a:r>
              <a:rPr lang="en-US" sz="2800" b="1" dirty="0" smtClean="0"/>
              <a:t>by” or “paid </a:t>
            </a:r>
            <a:r>
              <a:rPr lang="en-US" sz="2800" b="1" dirty="0"/>
              <a:t>for on behalf of</a:t>
            </a:r>
            <a:r>
              <a:rPr lang="en-US" sz="2800" b="1" dirty="0" smtClean="0"/>
              <a:t>”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No telephone call shall state or imply that the caller represents any organization unless given the approval in </a:t>
            </a:r>
            <a:r>
              <a:rPr lang="en-US" sz="2800" b="1" dirty="0" smtClean="0"/>
              <a:t>writing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7579" y="5891077"/>
            <a:ext cx="4677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Section </a:t>
            </a:r>
            <a:r>
              <a:rPr lang="en-US" sz="2000" b="1" dirty="0"/>
              <a:t>106.147, F.S.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44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    </a:t>
            </a:r>
            <a:endParaRPr lang="en-US" b="1" dirty="0"/>
          </a:p>
        </p:txBody>
      </p:sp>
      <p:pic>
        <p:nvPicPr>
          <p:cNvPr id="3" name="Picture 2" descr="ravellenic2014 fill out form | The Bees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60" y="2665912"/>
            <a:ext cx="2725420" cy="2057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9280" y="3108960"/>
            <a:ext cx="914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Look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 at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Form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112" y="704193"/>
            <a:ext cx="8876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b="1" dirty="0" smtClean="0">
                <a:cs typeface="Arial" panose="020B0604020202020204" pitchFamily="34" charset="0"/>
              </a:rPr>
              <a:t>PLEASE LOOK AT YOUR NEXT HANDOUT PAGE</a:t>
            </a:r>
            <a:endParaRPr lang="en-US" sz="4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014" y="2017364"/>
            <a:ext cx="60014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Q. </a:t>
            </a:r>
            <a:r>
              <a:rPr lang="en-US" sz="2800" b="1" dirty="0" smtClean="0">
                <a:solidFill>
                  <a:schemeClr val="tx2"/>
                </a:solidFill>
              </a:rPr>
              <a:t>A candidate running for a partisan office is placing and paying for an advertisement in a local newspaper to promote his/her campaign. What disclaimer is necessary in the ad?</a:t>
            </a:r>
            <a:endParaRPr lang="en-US" sz="32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8167" y="227132"/>
            <a:ext cx="12023833" cy="7559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524" y="387330"/>
            <a:ext cx="12023833" cy="7559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Q &amp; A </a:t>
            </a:r>
            <a:endParaRPr lang="en-US" b="1" dirty="0"/>
          </a:p>
        </p:txBody>
      </p:sp>
      <p:pic>
        <p:nvPicPr>
          <p:cNvPr id="7" name="Picture 6" descr="Image By: Discovery Educ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166" y="2317517"/>
            <a:ext cx="2598265" cy="256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6740" y="1727123"/>
            <a:ext cx="89582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C000"/>
                </a:solidFill>
              </a:rPr>
              <a:t>A.</a:t>
            </a:r>
            <a:r>
              <a:rPr lang="en-US" sz="2800" b="1" dirty="0" smtClean="0">
                <a:solidFill>
                  <a:srgbClr val="FFC000"/>
                </a:solidFill>
              </a:rPr>
              <a:t>	</a:t>
            </a:r>
            <a:r>
              <a:rPr lang="en-US" sz="2800" b="1" dirty="0" smtClean="0"/>
              <a:t>“Political advertisement paid for and 						approved 	by name of candidate, party 				affiliation, office sought”</a:t>
            </a:r>
          </a:p>
          <a:p>
            <a:endParaRPr lang="en-US" sz="2800" b="1" dirty="0"/>
          </a:p>
          <a:p>
            <a:r>
              <a:rPr lang="en-US" sz="2800" b="1" dirty="0" smtClean="0"/>
              <a:t>                                           </a:t>
            </a:r>
            <a:r>
              <a:rPr lang="en-US" sz="2800" b="1" i="1" dirty="0" smtClean="0"/>
              <a:t>OR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	“Paid by name of candidate, party affiliation, 		office sought”</a:t>
            </a:r>
            <a:endParaRPr lang="en-US" sz="2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5311" y="452718"/>
            <a:ext cx="11354720" cy="8610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Q &amp; A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179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0" y="452718"/>
            <a:ext cx="11561379" cy="808523"/>
          </a:xfrm>
        </p:spPr>
        <p:txBody>
          <a:bodyPr/>
          <a:lstStyle/>
          <a:p>
            <a:pPr algn="ctr"/>
            <a:r>
              <a:rPr lang="en-US" b="1" dirty="0" smtClean="0"/>
              <a:t>Campaign Signage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805816" y="1680664"/>
            <a:ext cx="102931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Each municipality and the county </a:t>
            </a:r>
            <a:r>
              <a:rPr lang="en-US" sz="2800" b="1" dirty="0" smtClean="0"/>
              <a:t>has </a:t>
            </a:r>
            <a:r>
              <a:rPr lang="en-US" sz="2800" b="1" dirty="0"/>
              <a:t>sign </a:t>
            </a:r>
            <a:r>
              <a:rPr lang="en-US" sz="2800" b="1" dirty="0" smtClean="0"/>
              <a:t>ordinances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On election day</a:t>
            </a:r>
            <a:r>
              <a:rPr lang="en-US" sz="2800" b="1" dirty="0"/>
              <a:t>, sign-related complaints (outside the </a:t>
            </a:r>
            <a:r>
              <a:rPr lang="en-US" sz="2800" b="1" dirty="0">
                <a:solidFill>
                  <a:srgbClr val="FFC000"/>
                </a:solidFill>
              </a:rPr>
              <a:t>150’ no-solicitation zone</a:t>
            </a:r>
            <a:r>
              <a:rPr lang="en-US" sz="2800" b="1" dirty="0"/>
              <a:t>) </a:t>
            </a:r>
            <a:r>
              <a:rPr lang="en-US" sz="2800" b="1" dirty="0" smtClean="0"/>
              <a:t>must </a:t>
            </a:r>
            <a:r>
              <a:rPr lang="en-US" sz="2800" b="1" dirty="0"/>
              <a:t>be directed to the code enforcement unit assigned to the specific voting </a:t>
            </a:r>
            <a:r>
              <a:rPr lang="en-US" sz="2800" b="1" dirty="0" smtClean="0"/>
              <a:t>area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The </a:t>
            </a:r>
            <a:r>
              <a:rPr lang="en-US" sz="2800" b="1" dirty="0"/>
              <a:t>SOE </a:t>
            </a:r>
            <a:r>
              <a:rPr lang="en-US" sz="2800" b="1" dirty="0" smtClean="0"/>
              <a:t>is not </a:t>
            </a:r>
            <a:r>
              <a:rPr lang="en-US" sz="2800" b="1" dirty="0"/>
              <a:t>be responsible for any signs left or posted outside the 150’ no-solicitation zone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6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41039" cy="1400530"/>
          </a:xfrm>
        </p:spPr>
        <p:txBody>
          <a:bodyPr/>
          <a:lstStyle/>
          <a:p>
            <a:r>
              <a:rPr lang="en-US" b="1" dirty="0" smtClean="0"/>
              <a:t>               More about signage</a:t>
            </a:r>
            <a:br>
              <a:rPr lang="en-US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389074" y="285477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Fellsmere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Indian </a:t>
            </a:r>
            <a:r>
              <a:rPr lang="en-US" sz="2800" b="1" dirty="0"/>
              <a:t>River </a:t>
            </a:r>
            <a:r>
              <a:rPr lang="en-US" sz="2800" b="1" dirty="0" smtClean="0"/>
              <a:t>County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Indian </a:t>
            </a:r>
            <a:r>
              <a:rPr lang="en-US" sz="2800" b="1" dirty="0"/>
              <a:t>River </a:t>
            </a:r>
            <a:r>
              <a:rPr lang="en-US" sz="2800" b="1" dirty="0" smtClean="0"/>
              <a:t>Shores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Sebastian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Town </a:t>
            </a:r>
            <a:r>
              <a:rPr lang="en-US" sz="2800" b="1" dirty="0"/>
              <a:t>of </a:t>
            </a:r>
            <a:r>
              <a:rPr lang="en-US" sz="2800" b="1" dirty="0" smtClean="0"/>
              <a:t>Orchid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Vero Beach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46112" y="1661513"/>
            <a:ext cx="10442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Code enforcement officers can provide information on local permits and/or sign regulations for: </a:t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49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8689" y="452718"/>
            <a:ext cx="12570372" cy="1029241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3200" dirty="0" smtClean="0"/>
              <a:t>       </a:t>
            </a:r>
            <a:r>
              <a:rPr lang="en-US" b="1" dirty="0" smtClean="0"/>
              <a:t>PLEASE LOOK AT YOUR NEXT </a:t>
            </a:r>
            <a:br>
              <a:rPr lang="en-US" b="1" dirty="0" smtClean="0"/>
            </a:br>
            <a:r>
              <a:rPr lang="en-US" b="1" dirty="0" smtClean="0"/>
              <a:t>HANDOUT PAGE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        </a:t>
            </a:r>
            <a:endParaRPr lang="en-US" b="1" dirty="0"/>
          </a:p>
        </p:txBody>
      </p:sp>
      <p:pic>
        <p:nvPicPr>
          <p:cNvPr id="3" name="Picture 2" descr="ravellenic2014 fill out form | The Bees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39" y="3280680"/>
            <a:ext cx="2725420" cy="20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72" y="2753710"/>
            <a:ext cx="11876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cs typeface="Arial" panose="020B0604020202020204" pitchFamily="34" charset="0"/>
              </a:rPr>
              <a:t>POLL WATCHERS</a:t>
            </a:r>
            <a:endParaRPr lang="en-US" sz="4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29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59" y="452718"/>
            <a:ext cx="11519338" cy="766482"/>
          </a:xfrm>
        </p:spPr>
        <p:txBody>
          <a:bodyPr/>
          <a:lstStyle/>
          <a:p>
            <a:pPr algn="ctr"/>
            <a:r>
              <a:rPr lang="en-US" b="1" dirty="0" smtClean="0"/>
              <a:t>Poll Watchers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1114096" y="1646588"/>
            <a:ext cx="103887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  <a:cs typeface="Arial" pitchFamily="34" charset="0"/>
              </a:rPr>
              <a:t>Candidates and political parties may have one poll watcher in each polling room or early voting site at any one </a:t>
            </a:r>
            <a:r>
              <a:rPr lang="en-US" sz="2800" b="1" dirty="0" smtClean="0">
                <a:latin typeface="+mj-lt"/>
                <a:cs typeface="Arial" pitchFamily="34" charset="0"/>
              </a:rPr>
              <a:t>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itchFamily="34" charset="0"/>
              </a:rPr>
              <a:t>All </a:t>
            </a:r>
            <a:r>
              <a:rPr lang="en-US" sz="2800" b="1" dirty="0">
                <a:latin typeface="+mj-lt"/>
                <a:cs typeface="Arial" pitchFamily="34" charset="0"/>
              </a:rPr>
              <a:t>members of the public may observe opening and closing </a:t>
            </a:r>
            <a:r>
              <a:rPr lang="en-US" sz="2800" b="1" dirty="0" smtClean="0">
                <a:latin typeface="+mj-lt"/>
                <a:cs typeface="Arial" pitchFamily="34" charset="0"/>
              </a:rPr>
              <a:t>procedures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itchFamily="34" charset="0"/>
              </a:rPr>
              <a:t>Deadlines </a:t>
            </a:r>
            <a:r>
              <a:rPr lang="en-US" sz="2800" b="1" dirty="0">
                <a:latin typeface="+mj-lt"/>
                <a:cs typeface="Arial" pitchFamily="34" charset="0"/>
              </a:rPr>
              <a:t>for </a:t>
            </a:r>
            <a:r>
              <a:rPr lang="en-US" sz="2800" b="1" dirty="0" smtClean="0">
                <a:latin typeface="+mj-lt"/>
                <a:cs typeface="Arial" pitchFamily="34" charset="0"/>
              </a:rPr>
              <a:t>Election Day poll watcher </a:t>
            </a:r>
            <a:r>
              <a:rPr lang="en-US" sz="2800" b="1" dirty="0">
                <a:latin typeface="+mj-lt"/>
                <a:cs typeface="Arial" pitchFamily="34" charset="0"/>
              </a:rPr>
              <a:t>designations must be submitted prior to </a:t>
            </a:r>
            <a:r>
              <a:rPr lang="en-US" sz="2800" b="1" dirty="0" smtClean="0">
                <a:latin typeface="+mj-lt"/>
                <a:cs typeface="Arial" pitchFamily="34" charset="0"/>
              </a:rPr>
              <a:t>noon </a:t>
            </a:r>
            <a:r>
              <a:rPr lang="en-US" sz="2800" b="1" dirty="0">
                <a:latin typeface="+mj-lt"/>
                <a:cs typeface="Arial" pitchFamily="34" charset="0"/>
              </a:rPr>
              <a:t>of the </a:t>
            </a:r>
            <a:r>
              <a:rPr lang="en-US" sz="2800" b="1" dirty="0" smtClean="0">
                <a:latin typeface="+mj-lt"/>
                <a:cs typeface="Arial" pitchFamily="34" charset="0"/>
              </a:rPr>
              <a:t>second </a:t>
            </a:r>
            <a:r>
              <a:rPr lang="en-US" sz="2800" b="1" dirty="0">
                <a:latin typeface="+mj-lt"/>
                <a:cs typeface="Arial" pitchFamily="34" charset="0"/>
              </a:rPr>
              <a:t>Tuesday preceding the election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13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Poll Watchers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735722" y="2034966"/>
            <a:ext cx="102475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itchFamily="34" charset="0"/>
              </a:rPr>
              <a:t>For early voting sites, designations must be </a:t>
            </a:r>
            <a:r>
              <a:rPr lang="en-US" sz="2800" b="1" dirty="0" smtClean="0">
                <a:cs typeface="Arial" pitchFamily="34" charset="0"/>
              </a:rPr>
              <a:t>submitted prior to noon, </a:t>
            </a:r>
            <a:r>
              <a:rPr lang="en-US" sz="2800" b="1" dirty="0">
                <a:cs typeface="Arial" pitchFamily="34" charset="0"/>
              </a:rPr>
              <a:t>at least 14 days before early voting </a:t>
            </a:r>
            <a:r>
              <a:rPr lang="en-US" sz="2800" b="1" dirty="0" smtClean="0">
                <a:cs typeface="Arial" pitchFamily="34" charset="0"/>
              </a:rPr>
              <a:t>begins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itchFamily="34" charset="0"/>
              </a:rPr>
              <a:t>Poll </a:t>
            </a:r>
            <a:r>
              <a:rPr lang="en-US" sz="2800" b="1" dirty="0">
                <a:cs typeface="Arial" pitchFamily="34" charset="0"/>
              </a:rPr>
              <a:t>watchers shall be approved by the SOE no later than 7 days before early voting begins </a:t>
            </a:r>
            <a:r>
              <a:rPr lang="en-US" sz="2800" b="1" dirty="0" smtClean="0">
                <a:cs typeface="Arial" pitchFamily="34" charset="0"/>
              </a:rPr>
              <a:t>or election 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12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821" y="2585543"/>
            <a:ext cx="11288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VOTE-BY-MAIL BALLOTS</a:t>
            </a:r>
            <a:r>
              <a:rPr lang="en-US" sz="4200" dirty="0" smtClean="0">
                <a:latin typeface="+mj-lt"/>
                <a:cs typeface="Arial" panose="020B0604020202020204" pitchFamily="34" charset="0"/>
              </a:rPr>
              <a:t>           </a:t>
            </a:r>
            <a:endParaRPr lang="en-US" sz="4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44" y="358126"/>
            <a:ext cx="12055365" cy="755972"/>
          </a:xfrm>
        </p:spPr>
        <p:txBody>
          <a:bodyPr/>
          <a:lstStyle/>
          <a:p>
            <a:pPr algn="ctr"/>
            <a:r>
              <a:rPr lang="en-US" b="1" dirty="0" smtClean="0"/>
              <a:t>Vote-by-Mail Ballots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25516" y="1148661"/>
            <a:ext cx="112986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Can I </a:t>
            </a:r>
            <a:r>
              <a:rPr lang="en-US" sz="2800" b="1" dirty="0" smtClean="0">
                <a:latin typeface="+mj-lt"/>
              </a:rPr>
              <a:t>obtain a </a:t>
            </a:r>
            <a:r>
              <a:rPr lang="en-US" sz="2800" b="1" dirty="0">
                <a:latin typeface="+mj-lt"/>
              </a:rPr>
              <a:t>list of who has requested a vote-by-mail ballot?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/>
            </a:r>
            <a:br>
              <a:rPr lang="en-US" sz="2800" b="1" dirty="0">
                <a:latin typeface="+mj-lt"/>
              </a:rPr>
            </a:br>
            <a:r>
              <a:rPr lang="en-US" sz="2800" b="1" dirty="0" smtClean="0">
                <a:latin typeface="+mj-lt"/>
              </a:rPr>
              <a:t>Vote-by-mail </a:t>
            </a:r>
            <a:r>
              <a:rPr lang="en-US" sz="2800" b="1" dirty="0">
                <a:latin typeface="+mj-lt"/>
              </a:rPr>
              <a:t>ballot request information is confidential and exempt from public </a:t>
            </a:r>
            <a:r>
              <a:rPr lang="en-US" sz="2800" b="1" dirty="0" smtClean="0">
                <a:latin typeface="+mj-lt"/>
              </a:rPr>
              <a:t>disclosure, unless </a:t>
            </a:r>
            <a:r>
              <a:rPr lang="en-US" sz="2800" b="1" dirty="0">
                <a:latin typeface="+mj-lt"/>
              </a:rPr>
              <a:t>you are one of the following</a:t>
            </a:r>
            <a:r>
              <a:rPr lang="en-US" sz="2800" b="1" dirty="0" smtClean="0">
                <a:latin typeface="+mj-lt"/>
              </a:rPr>
              <a:t>:</a:t>
            </a:r>
            <a:endParaRPr lang="en-US" sz="2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827" y="3429993"/>
            <a:ext cx="79720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</a:rPr>
              <a:t>Canvassing board member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</a:rPr>
              <a:t>Election official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</a:rPr>
              <a:t>Political </a:t>
            </a:r>
            <a:r>
              <a:rPr lang="en-US" sz="2800" b="1" dirty="0">
                <a:latin typeface="+mj-lt"/>
              </a:rPr>
              <a:t>party or official </a:t>
            </a:r>
            <a:r>
              <a:rPr lang="en-US" sz="2800" b="1" dirty="0" smtClean="0">
                <a:latin typeface="+mj-lt"/>
              </a:rPr>
              <a:t>thereof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</a:rPr>
              <a:t>Qualified </a:t>
            </a:r>
            <a:r>
              <a:rPr lang="en-US" sz="2800" b="1" dirty="0">
                <a:latin typeface="+mj-lt"/>
              </a:rPr>
              <a:t>candidate who is opposed in an upcoming </a:t>
            </a:r>
            <a:r>
              <a:rPr lang="en-US" sz="2800" b="1" dirty="0" smtClean="0">
                <a:latin typeface="+mj-lt"/>
              </a:rPr>
              <a:t>election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</a:rPr>
              <a:t>Registered </a:t>
            </a:r>
            <a:r>
              <a:rPr lang="en-US" sz="2800" b="1" dirty="0">
                <a:latin typeface="+mj-lt"/>
              </a:rPr>
              <a:t>political </a:t>
            </a:r>
            <a:r>
              <a:rPr lang="en-US" sz="2800" b="1" dirty="0" smtClean="0">
                <a:latin typeface="+mj-lt"/>
              </a:rPr>
              <a:t>committee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5517" y="6280740"/>
            <a:ext cx="2837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Section 101.62(3) F.S.</a:t>
            </a:r>
            <a:br>
              <a:rPr lang="en-US" sz="2000" b="1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03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4076" y="1076446"/>
            <a:ext cx="4849792" cy="328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30511" y="2966233"/>
            <a:ext cx="295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Look at your next handout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08" y="407694"/>
            <a:ext cx="4560541" cy="58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7" y="470324"/>
            <a:ext cx="10990273" cy="903116"/>
          </a:xfrm>
        </p:spPr>
        <p:txBody>
          <a:bodyPr/>
          <a:lstStyle/>
          <a:p>
            <a:pPr algn="ctr"/>
            <a:r>
              <a:rPr lang="en-US" sz="3800" b="1" dirty="0" smtClean="0"/>
              <a:t>Requesting Registered Voter Information</a:t>
            </a:r>
            <a:br>
              <a:rPr lang="en-US" sz="3800" b="1" dirty="0" smtClean="0"/>
            </a:br>
            <a:r>
              <a:rPr lang="en-US" sz="3800" b="1" dirty="0"/>
              <a:t/>
            </a:r>
            <a:br>
              <a:rPr lang="en-US" sz="3800" b="1" dirty="0"/>
            </a:br>
            <a:endParaRPr lang="en-US" sz="3800" b="1" dirty="0"/>
          </a:p>
        </p:txBody>
      </p:sp>
      <p:pic>
        <p:nvPicPr>
          <p:cNvPr id="3" name="Picture 2" descr="MI COLE AL DIA: UN PROYECTO ENTRE TODOS: Blogs colaboradores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497" y="2558027"/>
            <a:ext cx="2377061" cy="2144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318" y="2291254"/>
            <a:ext cx="7299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Payment for any requested list must be paid by cash or </a:t>
            </a:r>
            <a:r>
              <a:rPr lang="en-US" sz="2800" b="1" dirty="0" smtClean="0"/>
              <a:t>check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We do not accept </a:t>
            </a:r>
            <a:r>
              <a:rPr lang="en-US" sz="2800" b="1" dirty="0"/>
              <a:t>credit cards or debit cards for payment</a:t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50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57310" cy="1400530"/>
          </a:xfrm>
        </p:spPr>
        <p:txBody>
          <a:bodyPr/>
          <a:lstStyle/>
          <a:p>
            <a:r>
              <a:rPr lang="en-US" b="1" dirty="0" smtClean="0"/>
              <a:t>       Why would I need this list?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819808" y="2021414"/>
            <a:ext cx="97115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Walk a neighborhood </a:t>
            </a:r>
            <a:r>
              <a:rPr lang="en-US" sz="2800" b="1" dirty="0" smtClean="0"/>
              <a:t>house-by-house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Send flyers </a:t>
            </a:r>
            <a:r>
              <a:rPr lang="en-US" sz="2800" b="1" dirty="0"/>
              <a:t>to </a:t>
            </a:r>
            <a:r>
              <a:rPr lang="en-US" sz="2800" b="1" dirty="0" smtClean="0"/>
              <a:t>registered voters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Send flyers </a:t>
            </a:r>
            <a:r>
              <a:rPr lang="en-US" sz="2800" b="1" dirty="0"/>
              <a:t>to </a:t>
            </a:r>
            <a:r>
              <a:rPr lang="en-US" sz="2800" b="1" dirty="0" smtClean="0"/>
              <a:t>households</a:t>
            </a:r>
          </a:p>
          <a:p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Review previous </a:t>
            </a:r>
            <a:r>
              <a:rPr lang="en-US" sz="2800" b="1" dirty="0"/>
              <a:t>voting history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84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25407" y="3039805"/>
            <a:ext cx="295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Look at your next handout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16" y="343628"/>
            <a:ext cx="4684940" cy="604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24" y="452718"/>
            <a:ext cx="11929241" cy="787503"/>
          </a:xfrm>
        </p:spPr>
        <p:txBody>
          <a:bodyPr/>
          <a:lstStyle/>
          <a:p>
            <a:pPr algn="ctr"/>
            <a:r>
              <a:rPr lang="en-US" b="1" dirty="0" smtClean="0"/>
              <a:t>List Categories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>	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3" name="Picture 2" descr="formacionparatodos - Pensar, decidir y actuar para el futur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48" y="2675319"/>
            <a:ext cx="2926694" cy="24152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0883" y="247589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Name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Precinct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Residence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Household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Specific </a:t>
            </a:r>
            <a:r>
              <a:rPr lang="en-US" sz="2800" b="1" dirty="0"/>
              <a:t>district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Specific </a:t>
            </a:r>
            <a:r>
              <a:rPr lang="en-US" sz="2800" b="1" dirty="0"/>
              <a:t>age range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US" sz="2800" b="1" dirty="0" smtClean="0"/>
              <a:t> Gender</a:t>
            </a: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Race</a:t>
            </a: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Party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25517" y="1371343"/>
            <a:ext cx="10531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Lists </a:t>
            </a:r>
            <a:r>
              <a:rPr lang="en-US" sz="2800" b="1" dirty="0" smtClean="0"/>
              <a:t>of registered voters from Indian River County are formatted </a:t>
            </a:r>
            <a:r>
              <a:rPr lang="en-US" sz="2800" b="1" dirty="0"/>
              <a:t>in Excel and can be sorted by:</a:t>
            </a:r>
            <a:br>
              <a:rPr lang="en-US" sz="2800" b="1" dirty="0"/>
            </a:br>
            <a:r>
              <a:rPr lang="en-US" sz="2800" b="1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01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0491" y="1547142"/>
            <a:ext cx="3779604" cy="4942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718" y="248886"/>
            <a:ext cx="98902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cs typeface="Arial" pitchFamily="34" charset="0"/>
              </a:rPr>
              <a:t>DS-DE 84 Form</a:t>
            </a:r>
          </a:p>
          <a:p>
            <a:pPr algn="ctr"/>
            <a:r>
              <a:rPr lang="en-US" sz="2000" b="1" dirty="0" smtClean="0">
                <a:cs typeface="Arial" pitchFamily="34" charset="0"/>
              </a:rPr>
              <a:t>Statement of Candidate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73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24" y="2312276"/>
            <a:ext cx="11960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ETHICAL CONDUCT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9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59" y="452718"/>
            <a:ext cx="11395841" cy="850565"/>
          </a:xfrm>
        </p:spPr>
        <p:txBody>
          <a:bodyPr/>
          <a:lstStyle/>
          <a:p>
            <a:pPr algn="ctr"/>
            <a:r>
              <a:rPr lang="en-US" b="1" dirty="0" smtClean="0"/>
              <a:t>Speaking at Public Meetings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051034" y="2005299"/>
            <a:ext cx="9448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Candidates may not pay money or give anything of value for speaking at a political meeting to further their </a:t>
            </a:r>
            <a:r>
              <a:rPr lang="en-US" sz="2800" b="1" dirty="0" smtClean="0"/>
              <a:t>candidacy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Candidates may </a:t>
            </a:r>
            <a:r>
              <a:rPr lang="en-US" sz="2800" b="1" dirty="0"/>
              <a:t>not make any contribution in the name of another, directly or indirectly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03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" y="452718"/>
            <a:ext cx="11601449" cy="1400530"/>
          </a:xfrm>
        </p:spPr>
        <p:txBody>
          <a:bodyPr/>
          <a:lstStyle/>
          <a:p>
            <a:pPr algn="ctr"/>
            <a:r>
              <a:rPr lang="en-US" b="1" dirty="0" smtClean="0"/>
              <a:t>Contribution Solicitation</a:t>
            </a:r>
            <a:br>
              <a:rPr lang="en-US" b="1" dirty="0" smtClean="0"/>
            </a:b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>	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2358" y="2209911"/>
            <a:ext cx="98166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Candidates may not solicit contributions from </a:t>
            </a:r>
            <a:r>
              <a:rPr lang="en-US" sz="2800" b="1" dirty="0" smtClean="0"/>
              <a:t>or make </a:t>
            </a:r>
            <a:r>
              <a:rPr lang="en-US" sz="2800" b="1" dirty="0"/>
              <a:t>contributions in exchange for political support to </a:t>
            </a:r>
            <a:r>
              <a:rPr lang="en-US" sz="2800" b="1" dirty="0" smtClean="0"/>
              <a:t>any religious</a:t>
            </a:r>
            <a:r>
              <a:rPr lang="en-US" sz="2800" b="1" dirty="0"/>
              <a:t>, charitable, political party, </a:t>
            </a:r>
            <a:r>
              <a:rPr lang="en-US" sz="2800" b="1" dirty="0" smtClean="0"/>
              <a:t>civic </a:t>
            </a:r>
            <a:r>
              <a:rPr lang="en-US" sz="2800" b="1" dirty="0"/>
              <a:t>or other organizations established primarily for the public good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452718"/>
            <a:ext cx="11361419" cy="1018730"/>
          </a:xfrm>
        </p:spPr>
        <p:txBody>
          <a:bodyPr/>
          <a:lstStyle/>
          <a:p>
            <a:pPr algn="ctr"/>
            <a:r>
              <a:rPr lang="en-US" b="1" dirty="0" smtClean="0"/>
              <a:t>Use of Campaign Funds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Picture 3" descr="external image dollar signs &lt;strong&gt;money&lt;/strong&gt; clip art thumb2184272 jpg &lt;strong&gt;money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57" y="2300780"/>
            <a:ext cx="1998849" cy="27652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640" y="1986672"/>
            <a:ext cx="86145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 candidate may </a:t>
            </a:r>
            <a:r>
              <a:rPr lang="en-US" sz="2800" b="1" dirty="0" smtClean="0"/>
              <a:t>use campaign funds to purchase </a:t>
            </a:r>
            <a:r>
              <a:rPr lang="en-US" sz="2800" b="1" dirty="0"/>
              <a:t>tickets, admission to events, or advertisements from the following groups</a:t>
            </a:r>
            <a:r>
              <a:rPr lang="en-US" sz="2800" b="1" dirty="0" smtClean="0"/>
              <a:t>: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492470" y="3390534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Religious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Charitable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Political party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Civic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446689"/>
            <a:ext cx="11921491" cy="793532"/>
          </a:xfrm>
        </p:spPr>
        <p:txBody>
          <a:bodyPr/>
          <a:lstStyle/>
          <a:p>
            <a:pPr algn="ctr"/>
            <a:r>
              <a:rPr lang="en-US" b="1" dirty="0" smtClean="0"/>
              <a:t>Memberships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800" b="1" dirty="0"/>
              <a:t>	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3" name="Picture 2" descr="asd-hs.wikispaces.com - number - &lt;strong&gt;member&lt;/strong&gt; - mumb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903" y="2388983"/>
            <a:ext cx="3079531" cy="2309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007" y="1727926"/>
            <a:ext cx="73046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</a:t>
            </a:r>
            <a:r>
              <a:rPr lang="en-US" sz="2800" b="1" dirty="0" smtClean="0"/>
              <a:t>andidates </a:t>
            </a:r>
            <a:r>
              <a:rPr lang="en-US" sz="2800" b="1" dirty="0"/>
              <a:t>may continue membership </a:t>
            </a:r>
            <a:r>
              <a:rPr lang="en-US" sz="2800" b="1" dirty="0" smtClean="0"/>
              <a:t>in and, </a:t>
            </a:r>
            <a:r>
              <a:rPr lang="en-US" sz="2800" b="1" dirty="0"/>
              <a:t>if they have been a member for more than six </a:t>
            </a:r>
            <a:r>
              <a:rPr lang="en-US" sz="2800" b="1" dirty="0" smtClean="0"/>
              <a:t>month, make </a:t>
            </a:r>
            <a:r>
              <a:rPr lang="en-US" sz="2800" b="1" dirty="0"/>
              <a:t>donations </a:t>
            </a:r>
            <a:r>
              <a:rPr lang="en-US" sz="2800" b="1" dirty="0" smtClean="0"/>
              <a:t>to the following groups: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19352" y="354380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Religious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Charitable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Political party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Civic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16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8" y="452718"/>
            <a:ext cx="11960771" cy="871585"/>
          </a:xfrm>
        </p:spPr>
        <p:txBody>
          <a:bodyPr/>
          <a:lstStyle/>
          <a:p>
            <a:pPr algn="ctr"/>
            <a:r>
              <a:rPr lang="en-US" b="1" dirty="0" smtClean="0"/>
              <a:t>Malicious Statements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935419" y="2310099"/>
            <a:ext cx="101004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 candidate may not, with actual </a:t>
            </a:r>
            <a:r>
              <a:rPr lang="en-US" sz="2800" b="1" dirty="0" smtClean="0"/>
              <a:t>malice, </a:t>
            </a:r>
            <a:r>
              <a:rPr lang="en-US" sz="2800" b="1" dirty="0"/>
              <a:t>make any false statement about an opposing candidate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This is a felony of the third degree per </a:t>
            </a:r>
            <a:r>
              <a:rPr lang="en-US" sz="2800" b="1" dirty="0" smtClean="0"/>
              <a:t>Section </a:t>
            </a:r>
            <a:r>
              <a:rPr lang="en-US" sz="2800" b="1" dirty="0"/>
              <a:t>04.271 F.S.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6908"/>
            <a:ext cx="11802712" cy="770408"/>
          </a:xfrm>
        </p:spPr>
        <p:txBody>
          <a:bodyPr/>
          <a:lstStyle/>
          <a:p>
            <a:pPr algn="ctr"/>
            <a:r>
              <a:rPr lang="en-US" b="1" dirty="0" smtClean="0"/>
              <a:t>Judicial Candidate Limitations</a:t>
            </a:r>
            <a:r>
              <a:rPr lang="en-US" b="1" dirty="0"/>
              <a:t/>
            </a:r>
            <a:br>
              <a:rPr lang="en-US" b="1" dirty="0"/>
            </a:b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4586" y="1714122"/>
            <a:ext cx="1060493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Judicial candidates shall not </a:t>
            </a:r>
            <a:r>
              <a:rPr lang="en-US" sz="2800" b="1" dirty="0"/>
              <a:t>participate in any partisan political </a:t>
            </a:r>
            <a:r>
              <a:rPr lang="en-US" sz="2800" b="1" dirty="0" smtClean="0"/>
              <a:t>party activities </a:t>
            </a:r>
            <a:r>
              <a:rPr lang="en-US" sz="2800" b="1" dirty="0"/>
              <a:t>except</a:t>
            </a:r>
            <a:r>
              <a:rPr lang="en-US" sz="2800" b="1" dirty="0" smtClean="0"/>
              <a:t>:</a:t>
            </a:r>
          </a:p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392405" y="3253005"/>
            <a:ext cx="6748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Register to vote as a member of any political </a:t>
            </a:r>
            <a:r>
              <a:rPr lang="en-US" sz="2800" b="1" dirty="0" smtClean="0"/>
              <a:t>party</a:t>
            </a:r>
          </a:p>
          <a:p>
            <a:endParaRPr lang="en-US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Voting </a:t>
            </a:r>
            <a:r>
              <a:rPr lang="en-US" sz="2800" b="1" dirty="0"/>
              <a:t>in any party primary </a:t>
            </a:r>
            <a:r>
              <a:rPr lang="en-US" sz="2800" b="1" dirty="0" smtClean="0"/>
              <a:t>contest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38" y="452718"/>
            <a:ext cx="10920247" cy="684143"/>
          </a:xfrm>
        </p:spPr>
        <p:txBody>
          <a:bodyPr/>
          <a:lstStyle/>
          <a:p>
            <a:pPr algn="ctr"/>
            <a:r>
              <a:rPr lang="en-US" b="1" dirty="0" smtClean="0"/>
              <a:t>Judicial Candidate Limitations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276732" y="2266193"/>
            <a:ext cx="89863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Campaign as a member of any political </a:t>
            </a:r>
            <a:r>
              <a:rPr lang="en-US" sz="2800" b="1" dirty="0" smtClean="0"/>
              <a:t>party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Publicly </a:t>
            </a:r>
            <a:r>
              <a:rPr lang="en-US" sz="2800" b="1" dirty="0"/>
              <a:t>represent or advertise herself/himself as a political party </a:t>
            </a:r>
            <a:r>
              <a:rPr lang="en-US" sz="2800" b="1" dirty="0" smtClean="0"/>
              <a:t>member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Make </a:t>
            </a:r>
            <a:r>
              <a:rPr lang="en-US" sz="2800" b="1" dirty="0"/>
              <a:t>political speeches other than in the candidate’s own behalf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46111" y="1439917"/>
            <a:ext cx="1024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Limitations on </a:t>
            </a:r>
            <a:r>
              <a:rPr lang="en-US" sz="2800" b="1" dirty="0" smtClean="0"/>
              <a:t>political activity: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93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946" y="425772"/>
            <a:ext cx="11283292" cy="928079"/>
          </a:xfrm>
        </p:spPr>
        <p:txBody>
          <a:bodyPr/>
          <a:lstStyle/>
          <a:p>
            <a:pPr algn="ctr"/>
            <a:r>
              <a:rPr lang="en-US" b="1" dirty="0" smtClean="0"/>
              <a:t>Judicial Candidate Limitations </a:t>
            </a:r>
            <a:br>
              <a:rPr lang="en-US" b="1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600" b="1" dirty="0"/>
          </a:p>
        </p:txBody>
      </p:sp>
      <p:sp>
        <p:nvSpPr>
          <p:cNvPr id="3" name="Rectangle 2"/>
          <p:cNvSpPr/>
          <p:nvPr/>
        </p:nvSpPr>
        <p:spPr>
          <a:xfrm>
            <a:off x="672059" y="1692166"/>
            <a:ext cx="10868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 candidate for judicial office shall not</a:t>
            </a:r>
            <a:r>
              <a:rPr lang="en-US" sz="2800" b="1" dirty="0" smtClean="0"/>
              <a:t>: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418896" y="2553701"/>
            <a:ext cx="95433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Make contributions to a political party </a:t>
            </a:r>
            <a:r>
              <a:rPr lang="en-US" sz="2800" b="1" dirty="0" smtClean="0"/>
              <a:t>fund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Solicit </a:t>
            </a:r>
            <a:r>
              <a:rPr lang="en-US" sz="2800" b="1" dirty="0"/>
              <a:t>or accept contributions for any political party</a:t>
            </a:r>
            <a:br>
              <a:rPr lang="en-US" sz="2800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7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8" y="452718"/>
            <a:ext cx="11592909" cy="787503"/>
          </a:xfrm>
        </p:spPr>
        <p:txBody>
          <a:bodyPr/>
          <a:lstStyle/>
          <a:p>
            <a:pPr algn="ctr"/>
            <a:r>
              <a:rPr lang="en-US" b="1" dirty="0" smtClean="0"/>
              <a:t>Judicial Candidate Limitations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311054" y="2143119"/>
            <a:ext cx="101136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Accept or retain a place on any political party </a:t>
            </a:r>
            <a:r>
              <a:rPr lang="en-US" sz="2800" b="1" dirty="0" smtClean="0"/>
              <a:t>committee</a:t>
            </a:r>
          </a:p>
          <a:p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Make </a:t>
            </a:r>
            <a:r>
              <a:rPr lang="en-US" sz="2800" b="1" dirty="0"/>
              <a:t>any contributions to (person, group, or organization</a:t>
            </a:r>
            <a:r>
              <a:rPr lang="en-US" sz="2800" b="1" dirty="0" smtClean="0"/>
              <a:t>) for </a:t>
            </a:r>
            <a:r>
              <a:rPr lang="en-US" sz="2800" b="1" dirty="0"/>
              <a:t>its endorsement to judicial </a:t>
            </a:r>
            <a:r>
              <a:rPr lang="en-US" sz="2800" b="1" dirty="0" smtClean="0"/>
              <a:t>office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Agree </a:t>
            </a:r>
            <a:r>
              <a:rPr lang="en-US" sz="2800" b="1" dirty="0"/>
              <a:t>to pay all or any part of an advertisement sponsored by any person, </a:t>
            </a:r>
            <a:r>
              <a:rPr lang="en-US" sz="2800" b="1" dirty="0" smtClean="0"/>
              <a:t>group </a:t>
            </a:r>
            <a:r>
              <a:rPr lang="en-US" sz="2800" b="1" dirty="0"/>
              <a:t>or organization where the candidate may be endorsed for judicial office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46111" y="1466846"/>
            <a:ext cx="10868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 candidate for judicial office shall not</a:t>
            </a:r>
            <a:r>
              <a:rPr lang="en-US" sz="2800" b="1" dirty="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06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41039" cy="77699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   </a:t>
            </a:r>
            <a:r>
              <a:rPr lang="en-US" b="1" dirty="0" smtClean="0"/>
              <a:t>DS-DE 84</a:t>
            </a:r>
            <a:r>
              <a:rPr lang="en-US" dirty="0" smtClean="0"/>
              <a:t>               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646111" y="2429085"/>
            <a:ext cx="97486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Candidate has access to, read and understands the requirements of Chapter 106, F.S. (campaign finance)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Must file within 10 days of filing DS-DE 9</a:t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14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 All Have a Choice in the 2012 &lt;strong&gt;Election&lt;/strong&gt; « Democrats for Progre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04" y="1687408"/>
            <a:ext cx="7333070" cy="30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168" y="1360039"/>
            <a:ext cx="91717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/>
          </a:p>
          <a:p>
            <a:r>
              <a:rPr lang="en-US" sz="2800" b="1" dirty="0" smtClean="0"/>
              <a:t>Election night voting results are released after the polls are closed:</a:t>
            </a:r>
          </a:p>
          <a:p>
            <a:endParaRPr lang="en-US" sz="2800" b="1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Early voting totals and vote-by-mail ballot totals are released within 30 minutes</a:t>
            </a:r>
          </a:p>
          <a:p>
            <a:endParaRPr lang="en-US" sz="2800" b="1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Election day results are updated every </a:t>
            </a:r>
            <a:r>
              <a:rPr lang="en-US" sz="2800" b="1" dirty="0" smtClean="0">
                <a:solidFill>
                  <a:schemeClr val="tx2"/>
                </a:solidFill>
              </a:rPr>
              <a:t>45 minutes </a:t>
            </a:r>
            <a:r>
              <a:rPr lang="en-US" sz="2800" b="1" dirty="0" smtClean="0"/>
              <a:t>thereafter</a:t>
            </a:r>
            <a:endParaRPr lang="en-US" sz="28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4320" y="452718"/>
            <a:ext cx="11361419" cy="10187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Election Night </a:t>
            </a:r>
            <a:r>
              <a:rPr lang="en-US" b="1" dirty="0"/>
              <a:t>R</a:t>
            </a:r>
            <a:r>
              <a:rPr lang="en-US" b="1" dirty="0" smtClean="0"/>
              <a:t>esults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35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840" y="660050"/>
            <a:ext cx="9622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/>
              <a:t>Candidate Responsibilities</a:t>
            </a:r>
            <a:endParaRPr lang="en-US" sz="4200" b="1" dirty="0"/>
          </a:p>
        </p:txBody>
      </p:sp>
      <p:pic>
        <p:nvPicPr>
          <p:cNvPr id="3" name="Picture 2" descr="cartoon-&lt;strong&gt;juggling&lt;/strong&gt;-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83" y="1982944"/>
            <a:ext cx="3228859" cy="3459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0124" y="2544990"/>
            <a:ext cx="4845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As the candidate, you are responsible for all aspects of your campaign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211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5421" y="1826742"/>
            <a:ext cx="72311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Candidates and campaign volunteers, please take time to look around the polling sites before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you leave on e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lection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ay and pick up any remaining signs, flyers, trash, etc.</a:t>
            </a:r>
          </a:p>
          <a:p>
            <a:pPr algn="ctr"/>
            <a:endParaRPr lang="en-US" sz="28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Our office is very fortunate to have such nice facilities available for us to rent on election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e la Grecia è ‘junk’ – spazzatura, Pigs di tutto il mondo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77" y="2065960"/>
            <a:ext cx="2627699" cy="245348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4320" y="452718"/>
            <a:ext cx="11361419" cy="10187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Polling Place Etiquette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09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7" y="1025912"/>
            <a:ext cx="9935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/>
              <a:t>Thank You and</a:t>
            </a:r>
          </a:p>
          <a:p>
            <a:pPr algn="ctr"/>
            <a:r>
              <a:rPr lang="en-US" sz="4200" b="1" dirty="0" smtClean="0"/>
              <a:t>Good Luck!</a:t>
            </a:r>
            <a:endParaRPr lang="en-US" sz="4200" b="1" dirty="0"/>
          </a:p>
        </p:txBody>
      </p:sp>
      <p:pic>
        <p:nvPicPr>
          <p:cNvPr id="3" name="Picture 2" descr="What story does Marvin Gaye tell in the 10 word hook of this song?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75" y="3117322"/>
            <a:ext cx="35814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1669" y="2816773"/>
            <a:ext cx="7388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cs typeface="Arial" panose="020B0604020202020204" pitchFamily="34" charset="0"/>
              </a:rPr>
              <a:t>QUALIFYING FOR OFFICE </a:t>
            </a:r>
            <a:endParaRPr lang="en-US" sz="4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166" y="2617078"/>
            <a:ext cx="11887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/>
              <a:t>This Power Point Presentation</a:t>
            </a:r>
          </a:p>
          <a:p>
            <a:pPr algn="ctr"/>
            <a:r>
              <a:rPr lang="en-US" sz="4200" b="1" dirty="0"/>
              <a:t>i</a:t>
            </a:r>
            <a:r>
              <a:rPr lang="en-US" sz="4200" b="1" dirty="0" smtClean="0"/>
              <a:t>s available via our website: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200" b="1" dirty="0" smtClean="0"/>
              <a:t>www.voteindianriver.com</a:t>
            </a:r>
            <a:endParaRPr lang="en-US" sz="4200" b="1" dirty="0"/>
          </a:p>
        </p:txBody>
      </p:sp>
      <p:pic>
        <p:nvPicPr>
          <p:cNvPr id="3" name="Picture 2" descr="American_flag_background | Flickr - Photo Sharing!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10870" b="9026"/>
          <a:stretch/>
        </p:blipFill>
        <p:spPr>
          <a:xfrm>
            <a:off x="4845269" y="746235"/>
            <a:ext cx="2406869" cy="14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0" y="610373"/>
            <a:ext cx="10468303" cy="840054"/>
          </a:xfrm>
        </p:spPr>
        <p:txBody>
          <a:bodyPr/>
          <a:lstStyle/>
          <a:p>
            <a:r>
              <a:rPr lang="en-US" b="1" dirty="0" smtClean="0"/>
              <a:t>    3 Ways to Qualify as a Candidate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	</a:t>
            </a:r>
            <a:br>
              <a:rPr lang="en-US" sz="3200" b="1" dirty="0" smtClean="0"/>
            </a:br>
            <a:r>
              <a:rPr lang="en-US" sz="3200" b="1" dirty="0"/>
              <a:t>	</a:t>
            </a:r>
            <a:endParaRPr lang="en-US" b="1" dirty="0"/>
          </a:p>
        </p:txBody>
      </p:sp>
      <p:pic>
        <p:nvPicPr>
          <p:cNvPr id="3" name="Picture 2" descr="품절녀의 영국 귀양살이 :: 한국인은 부러워, 영국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88" y="2705410"/>
            <a:ext cx="2436430" cy="2088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2579" y="2522171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Pay </a:t>
            </a:r>
            <a:r>
              <a:rPr lang="en-US" sz="2800" b="1" dirty="0"/>
              <a:t>a qualifying </a:t>
            </a:r>
            <a:r>
              <a:rPr lang="en-US" sz="2800" b="1" dirty="0" smtClean="0"/>
              <a:t>fee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Petition process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Write-in candidate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452718"/>
            <a:ext cx="11256580" cy="861075"/>
          </a:xfrm>
        </p:spPr>
        <p:txBody>
          <a:bodyPr/>
          <a:lstStyle/>
          <a:p>
            <a:pPr algn="ctr"/>
            <a:r>
              <a:rPr lang="en-US" b="1" dirty="0" smtClean="0"/>
              <a:t>Qualifying Officer: SOE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61545" y="1535384"/>
            <a:ext cx="82926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Responsibility is ministerial in nature </a:t>
            </a:r>
            <a:r>
              <a:rPr lang="en-US" sz="2800" b="1" dirty="0" smtClean="0"/>
              <a:t>only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Examines </a:t>
            </a:r>
            <a:r>
              <a:rPr lang="en-US" sz="2800" b="1" dirty="0"/>
              <a:t>the face of qualifying papers  </a:t>
            </a:r>
            <a:endParaRPr lang="en-US" sz="28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Reviews documents to determine they are properly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May </a:t>
            </a:r>
            <a:r>
              <a:rPr lang="en-US" sz="2800" b="1" dirty="0"/>
              <a:t>not determine whether contents of papers are </a:t>
            </a:r>
            <a:r>
              <a:rPr lang="en-US" sz="2800" b="1" dirty="0" smtClean="0"/>
              <a:t>accurate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Accepts documents if in </a:t>
            </a:r>
            <a:r>
              <a:rPr lang="en-US" sz="2800" b="1" dirty="0"/>
              <a:t>proper </a:t>
            </a:r>
            <a:r>
              <a:rPr lang="en-US" sz="2800" b="1" dirty="0" smtClean="0"/>
              <a:t>order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2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45" y="263700"/>
            <a:ext cx="11309131" cy="1400530"/>
          </a:xfrm>
        </p:spPr>
        <p:txBody>
          <a:bodyPr/>
          <a:lstStyle/>
          <a:p>
            <a:r>
              <a:rPr lang="en-US" sz="3800" b="1" dirty="0" smtClean="0"/>
              <a:t>April Pre-Qualifying &amp; Qualifying Weeks</a:t>
            </a:r>
            <a:br>
              <a:rPr lang="en-US" sz="3800" b="1" dirty="0" smtClean="0"/>
            </a:br>
            <a:r>
              <a:rPr lang="en-US" sz="3800" b="1" dirty="0"/>
              <a:t/>
            </a:r>
            <a:br>
              <a:rPr lang="en-US" sz="3800" b="1" dirty="0"/>
            </a:b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b="1" dirty="0" smtClean="0"/>
              <a:t>    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945" y="1164134"/>
            <a:ext cx="104367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Offices </a:t>
            </a:r>
            <a:r>
              <a:rPr lang="en-US" sz="2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that Qualify with the Florida Division of Elections: </a:t>
            </a:r>
            <a:endParaRPr lang="en-US" sz="280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US Senator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US Representative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State Attorney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Public Defender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Judicial candidates (except C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ounty 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ourt 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udges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Office that Qualifies with IRC SOE: </a:t>
            </a:r>
            <a:endParaRPr lang="en-US" sz="280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County Court 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Judges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00" b="1" dirty="0" smtClean="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Pre-qualifying</a:t>
            </a:r>
            <a:r>
              <a:rPr lang="en-US" sz="28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April </a:t>
            </a:r>
            <a:r>
              <a:rPr lang="en-US" sz="28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2800" b="1" dirty="0" smtClean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through April </a:t>
            </a:r>
            <a:r>
              <a:rPr lang="en-US" sz="28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17, 2020</a:t>
            </a:r>
            <a:endParaRPr lang="en-US" sz="2800" dirty="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Qualifying: Noon, April 20 through Noon, April 24, 2020 </a:t>
            </a:r>
            <a:br>
              <a:rPr lang="en-US" sz="28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075" y="105877"/>
            <a:ext cx="10657490" cy="1400530"/>
          </a:xfrm>
        </p:spPr>
        <p:txBody>
          <a:bodyPr/>
          <a:lstStyle/>
          <a:p>
            <a:r>
              <a:rPr lang="en-US" sz="4000" b="1" dirty="0" smtClean="0"/>
              <a:t>June </a:t>
            </a:r>
            <a:r>
              <a:rPr lang="en-US" sz="4000" b="1" dirty="0"/>
              <a:t>Pre-Qualifying &amp; Qualifying Weeks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578075" y="806142"/>
            <a:ext cx="1131964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Offices 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Qualify with the Florida Division of Elections: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Statewide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Multi-County candidates (Sebastian Inlet Taxing District)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Offices that Qualify with IRC SOE: 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Constitutional Officers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Commissioners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Board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IRC Hospital District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IRC Soil &amp; Water Management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IRC Mosquito Control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Pre-qualifying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through 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5, 2020 </a:t>
            </a:r>
            <a:endParaRPr lang="en-US" sz="2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Qualifying: Noon, June 8 through Noon, June 12, 2020</a:t>
            </a:r>
            <a:endParaRPr lang="en-US" sz="2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Revenue extends &lt;strong&gt;deadline&lt;/strong&gt; for property tax until tomorrow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57" y="2758555"/>
            <a:ext cx="2645651" cy="19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95" y="305325"/>
            <a:ext cx="11607363" cy="882343"/>
          </a:xfrm>
        </p:spPr>
        <p:txBody>
          <a:bodyPr/>
          <a:lstStyle/>
          <a:p>
            <a:pPr algn="ctr"/>
            <a:r>
              <a:rPr lang="en-US" b="1" dirty="0" smtClean="0"/>
              <a:t>Laws that may affect candidates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72965" y="1344996"/>
            <a:ext cx="114878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Resign </a:t>
            </a:r>
            <a:r>
              <a:rPr lang="en-US" sz="2800" b="1" dirty="0"/>
              <a:t>to Run </a:t>
            </a:r>
            <a:br>
              <a:rPr lang="en-US" sz="2800" b="1" dirty="0"/>
            </a:br>
            <a:endParaRPr lang="en-US" sz="2800" b="1" dirty="0" smtClean="0"/>
          </a:p>
          <a:p>
            <a:r>
              <a:rPr lang="en-US" sz="2800" b="1" dirty="0" smtClean="0"/>
              <a:t>Affects </a:t>
            </a:r>
            <a:r>
              <a:rPr lang="en-US" sz="2800" b="1" dirty="0"/>
              <a:t>a current officer who is seeking another public office</a:t>
            </a:r>
            <a:br>
              <a:rPr lang="en-US" sz="2800" b="1" dirty="0"/>
            </a:br>
            <a:r>
              <a:rPr lang="en-US" sz="2800" b="1" dirty="0" smtClean="0"/>
              <a:t>If both terms overlap, officer must resign from current office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	–  seek </a:t>
            </a:r>
            <a:r>
              <a:rPr lang="en-US" sz="2800" b="1" dirty="0" smtClean="0"/>
              <a:t>DOE opinion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4279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Federal Hatch Act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646111" y="1853248"/>
            <a:ext cx="94047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Restricts </a:t>
            </a:r>
            <a:r>
              <a:rPr lang="en-US" sz="2800" b="1" dirty="0"/>
              <a:t>political activity if the employee’s entire salary is completely funded from federal </a:t>
            </a:r>
            <a:r>
              <a:rPr lang="en-US" sz="2800" b="1" dirty="0" smtClean="0"/>
              <a:t>dollars</a:t>
            </a:r>
          </a:p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Employee is precluded from being a candidate for public office in a partisan race</a:t>
            </a:r>
            <a:br>
              <a:rPr lang="en-US" sz="2800" b="1" dirty="0"/>
            </a:br>
            <a:r>
              <a:rPr lang="en-US" sz="2800" b="1" dirty="0"/>
              <a:t>     – seek </a:t>
            </a:r>
            <a:r>
              <a:rPr lang="en-US" sz="2800" b="1" dirty="0" smtClean="0"/>
              <a:t>DOE opinion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5406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83889" cy="1400530"/>
          </a:xfrm>
        </p:spPr>
        <p:txBody>
          <a:bodyPr/>
          <a:lstStyle/>
          <a:p>
            <a:r>
              <a:rPr lang="en-US" b="1" dirty="0" smtClean="0"/>
              <a:t>      Political Party Candidates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200" b="1" dirty="0"/>
          </a:p>
        </p:txBody>
      </p:sp>
      <p:pic>
        <p:nvPicPr>
          <p:cNvPr id="3" name="Picture 2" descr="Τάκης Βαρελάς: Μετ’ άλλων ανθρώπου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8" y="4593931"/>
            <a:ext cx="2922862" cy="139897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51338" y="2022589"/>
            <a:ext cx="99953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May not have been a registered member of any other political party for: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365 days before the beginning of </a:t>
            </a:r>
            <a:r>
              <a:rPr lang="en-US" sz="2800" b="1" dirty="0" smtClean="0"/>
              <a:t>qualifying preceding </a:t>
            </a:r>
            <a:r>
              <a:rPr lang="en-US" sz="2800" b="1" dirty="0"/>
              <a:t>the </a:t>
            </a:r>
            <a:r>
              <a:rPr lang="en-US" sz="2800" b="1" dirty="0" smtClean="0"/>
              <a:t>general </a:t>
            </a:r>
            <a:r>
              <a:rPr lang="en-US" sz="2800" b="1" dirty="0"/>
              <a:t>e</a:t>
            </a:r>
            <a:r>
              <a:rPr lang="en-US" sz="2800" b="1" dirty="0" smtClean="0"/>
              <a:t>lection </a:t>
            </a:r>
            <a:r>
              <a:rPr lang="en-US" sz="2800" b="1" dirty="0"/>
              <a:t>for which the person seeks to qualify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May run as a </a:t>
            </a:r>
            <a:r>
              <a:rPr lang="en-US" sz="2800" b="1" dirty="0" smtClean="0"/>
              <a:t>no-party affiliate </a:t>
            </a:r>
            <a:r>
              <a:rPr lang="en-US" sz="2800" b="1" dirty="0"/>
              <a:t>without </a:t>
            </a:r>
            <a:br>
              <a:rPr lang="en-US" sz="2800" b="1" dirty="0"/>
            </a:br>
            <a:r>
              <a:rPr lang="en-US" sz="2800" b="1" dirty="0"/>
              <a:t>changing party affiliation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16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883" y="548640"/>
            <a:ext cx="9585696" cy="1400530"/>
          </a:xfrm>
        </p:spPr>
        <p:txBody>
          <a:bodyPr/>
          <a:lstStyle/>
          <a:p>
            <a:r>
              <a:rPr lang="en-US" b="1" dirty="0" smtClean="0"/>
              <a:t>       Qualifying Fees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57047" y="1949170"/>
            <a:ext cx="10089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Fee </a:t>
            </a:r>
            <a:r>
              <a:rPr lang="en-US" sz="2800" b="1" dirty="0" smtClean="0"/>
              <a:t>is based </a:t>
            </a:r>
            <a:r>
              <a:rPr lang="en-US" sz="2800" b="1" dirty="0"/>
              <a:t>on salary of office sought as of July 1, 2019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2800" b="1" dirty="0" smtClean="0"/>
              <a:t>	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57047" y="2804086"/>
            <a:ext cx="66215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Partisan </a:t>
            </a:r>
            <a:r>
              <a:rPr lang="en-US" sz="2800" b="1" dirty="0" smtClean="0"/>
              <a:t>candidates: 6%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Non-partisan </a:t>
            </a:r>
            <a:r>
              <a:rPr lang="en-US" sz="2800" b="1" dirty="0"/>
              <a:t>candidates: 4</a:t>
            </a:r>
            <a:r>
              <a:rPr lang="en-US" sz="2800" b="1" dirty="0" smtClean="0"/>
              <a:t>%</a:t>
            </a:r>
          </a:p>
          <a:p>
            <a:endParaRPr lang="en-US" sz="2800" b="1" dirty="0" smtClean="0"/>
          </a:p>
          <a:p>
            <a:r>
              <a:rPr lang="en-US" sz="2800" b="1" i="1" dirty="0" smtClean="0">
                <a:solidFill>
                  <a:srgbClr val="FFC000"/>
                </a:solidFill>
              </a:rPr>
              <a:t>Exception</a:t>
            </a:r>
            <a:r>
              <a:rPr lang="en-US" sz="2800" b="1" dirty="0">
                <a:solidFill>
                  <a:srgbClr val="FFC000"/>
                </a:solidFill>
              </a:rPr>
              <a:t>: </a:t>
            </a:r>
            <a:r>
              <a:rPr lang="en-US" sz="2800" b="1" dirty="0" smtClean="0">
                <a:solidFill>
                  <a:srgbClr val="FFC000"/>
                </a:solidFill>
              </a:rPr>
              <a:t>Fee is $25 for special district candidates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 descr="I-601 Hardship Waivers: How much does an I-601 hardship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t="8127" r="15847" b="5268"/>
          <a:stretch/>
        </p:blipFill>
        <p:spPr>
          <a:xfrm>
            <a:off x="7793689" y="2904426"/>
            <a:ext cx="2853290" cy="268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Qualifying Fees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" t="2450" r="1043" b="3806"/>
          <a:stretch/>
        </p:blipFill>
        <p:spPr>
          <a:xfrm>
            <a:off x="850508" y="2186152"/>
            <a:ext cx="10090762" cy="28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97" y="452718"/>
            <a:ext cx="11719034" cy="999749"/>
          </a:xfrm>
        </p:spPr>
        <p:txBody>
          <a:bodyPr/>
          <a:lstStyle/>
          <a:p>
            <a:pPr algn="ctr"/>
            <a:r>
              <a:rPr lang="en-US" b="1" dirty="0"/>
              <a:t>How do I pay </a:t>
            </a:r>
            <a:r>
              <a:rPr lang="en-US" b="1" dirty="0" smtClean="0"/>
              <a:t>fees?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1288" y="1452467"/>
            <a:ext cx="697939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Campaign check </a:t>
            </a:r>
            <a:r>
              <a:rPr lang="en-US" sz="2800" b="1" dirty="0"/>
              <a:t>signed by </a:t>
            </a:r>
            <a:r>
              <a:rPr lang="en-US" sz="2800" b="1" dirty="0" smtClean="0"/>
              <a:t>the campaign </a:t>
            </a:r>
            <a:r>
              <a:rPr lang="en-US" sz="2800" b="1" dirty="0"/>
              <a:t>treasurer </a:t>
            </a:r>
            <a:r>
              <a:rPr lang="en-US" sz="2800" b="1" dirty="0" smtClean="0"/>
              <a:t>or deputy </a:t>
            </a:r>
          </a:p>
          <a:p>
            <a:r>
              <a:rPr lang="en-US" sz="2800" b="1" dirty="0" smtClean="0"/>
              <a:t>treasurer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Candidates </a:t>
            </a:r>
            <a:r>
              <a:rPr lang="en-US" sz="2800" b="1" dirty="0"/>
              <a:t>may sign </a:t>
            </a:r>
            <a:r>
              <a:rPr lang="en-US" sz="2800" b="1" dirty="0" smtClean="0"/>
              <a:t>the check </a:t>
            </a:r>
          </a:p>
          <a:p>
            <a:r>
              <a:rPr lang="en-US" sz="2800" b="1" dirty="0" smtClean="0"/>
              <a:t>if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/>
              <a:t>they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/>
              <a:t>are a treasurer or deputy treasurer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51288" y="5245832"/>
            <a:ext cx="102533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Not acceptable</a:t>
            </a:r>
            <a:r>
              <a:rPr lang="en-US" b="1" i="1" dirty="0" smtClean="0">
                <a:solidFill>
                  <a:srgbClr val="FFC000"/>
                </a:solidFill>
              </a:rPr>
              <a:t>: </a:t>
            </a:r>
            <a:r>
              <a:rPr lang="en-US" b="1" dirty="0"/>
              <a:t>C</a:t>
            </a:r>
            <a:r>
              <a:rPr lang="en-US" b="1" dirty="0" smtClean="0"/>
              <a:t>ashiers check, personal check or money order </a:t>
            </a:r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i="1" dirty="0">
                <a:solidFill>
                  <a:srgbClr val="FFC000"/>
                </a:solidFill>
              </a:rPr>
              <a:t>Exception: </a:t>
            </a:r>
            <a:r>
              <a:rPr lang="en-US" b="1" dirty="0"/>
              <a:t>Personal check is OK for special district </a:t>
            </a:r>
            <a:r>
              <a:rPr lang="en-US" b="1" dirty="0" smtClean="0"/>
              <a:t>candidates </a:t>
            </a:r>
            <a:endParaRPr lang="en-US" dirty="0"/>
          </a:p>
          <a:p>
            <a:r>
              <a:rPr lang="en-US" b="1" dirty="0"/>
              <a:t>	</a:t>
            </a:r>
            <a:endParaRPr lang="en-US" dirty="0"/>
          </a:p>
        </p:txBody>
      </p:sp>
      <p:pic>
        <p:nvPicPr>
          <p:cNvPr id="5" name="Picture 4" descr="How Do You Write A Check To Pay For Something? ‹ OpenCurriculu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03" y="2284860"/>
            <a:ext cx="4343400" cy="1979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6393" y="2406092"/>
            <a:ext cx="2286000" cy="3657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Campaign Check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0" y="452718"/>
            <a:ext cx="11603421" cy="882096"/>
          </a:xfrm>
        </p:spPr>
        <p:txBody>
          <a:bodyPr/>
          <a:lstStyle/>
          <a:p>
            <a:pPr algn="ctr"/>
            <a:r>
              <a:rPr lang="en-US" b="1" dirty="0" smtClean="0"/>
              <a:t>2020 Elections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872359" y="2049517"/>
            <a:ext cx="99112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Presidential Preference Primary Election: March 17, 2020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>
                <a:cs typeface="Arial" panose="020B0604020202020204" pitchFamily="34" charset="0"/>
              </a:rPr>
              <a:t>Book Closing: February 18, 2020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>
                <a:cs typeface="Arial" panose="020B0604020202020204" pitchFamily="34" charset="0"/>
              </a:rPr>
              <a:t/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/>
              <a:t>Primary Election: August 18, 2020</a:t>
            </a:r>
            <a:br>
              <a:rPr lang="en-US" sz="2800" b="1" dirty="0"/>
            </a:br>
            <a:r>
              <a:rPr lang="en-US" sz="2800" b="1" dirty="0"/>
              <a:t>Book Closing: July 20, 2020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General Election: November 3, 2020</a:t>
            </a:r>
            <a:br>
              <a:rPr lang="en-US" sz="2800" b="1" dirty="0"/>
            </a:br>
            <a:r>
              <a:rPr lang="en-US" sz="2800" b="1" dirty="0"/>
              <a:t>Book Closing: October 5, 2020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42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73" y="406805"/>
            <a:ext cx="11603420" cy="1400530"/>
          </a:xfrm>
        </p:spPr>
        <p:txBody>
          <a:bodyPr/>
          <a:lstStyle/>
          <a:p>
            <a:pPr algn="ctr"/>
            <a:r>
              <a:rPr lang="en-US" b="1" dirty="0" smtClean="0"/>
              <a:t>Returned fees 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196662" y="1938140"/>
            <a:ext cx="96484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Withdraws </a:t>
            </a:r>
            <a:r>
              <a:rPr lang="en-US" sz="2800" b="1" dirty="0"/>
              <a:t>prior to last date to </a:t>
            </a:r>
            <a:r>
              <a:rPr lang="en-US" sz="2800" b="1" dirty="0" smtClean="0"/>
              <a:t>qualify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Deceases </a:t>
            </a:r>
            <a:r>
              <a:rPr lang="en-US" sz="2800" b="1" dirty="0"/>
              <a:t>prior to </a:t>
            </a:r>
            <a:r>
              <a:rPr lang="en-US" sz="2800" b="1" dirty="0" smtClean="0"/>
              <a:t>the last </a:t>
            </a:r>
            <a:r>
              <a:rPr lang="en-US" sz="2800" b="1" dirty="0"/>
              <a:t>date to qualify, </a:t>
            </a:r>
            <a:r>
              <a:rPr lang="en-US" sz="2800" b="1" dirty="0" smtClean="0"/>
              <a:t>then the candidate’s beneficiary is entitled </a:t>
            </a:r>
            <a:r>
              <a:rPr lang="en-US" sz="2800" b="1" dirty="0"/>
              <a:t>to </a:t>
            </a:r>
            <a:r>
              <a:rPr lang="en-US" sz="2800" b="1" dirty="0" smtClean="0"/>
              <a:t>the fee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Fails </a:t>
            </a:r>
            <a:r>
              <a:rPr lang="en-US" sz="2800" b="1" dirty="0"/>
              <a:t>to </a:t>
            </a:r>
            <a:r>
              <a:rPr lang="en-US" sz="2800" b="1" dirty="0" smtClean="0"/>
              <a:t>qualify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46111" y="1676530"/>
            <a:ext cx="6181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Fees are returned </a:t>
            </a:r>
            <a:r>
              <a:rPr lang="en-US" sz="2800" b="1" dirty="0" smtClean="0"/>
              <a:t>if the candidate: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688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86" y="242245"/>
            <a:ext cx="12002814" cy="997710"/>
          </a:xfrm>
        </p:spPr>
        <p:txBody>
          <a:bodyPr/>
          <a:lstStyle/>
          <a:p>
            <a:r>
              <a:rPr lang="en-US" b="1" dirty="0" smtClean="0"/>
              <a:t>                         Petition Process</a:t>
            </a:r>
            <a:br>
              <a:rPr lang="en-US" b="1" dirty="0" smtClean="0"/>
            </a:br>
            <a:endParaRPr lang="en-US" sz="3100" b="1" dirty="0"/>
          </a:p>
        </p:txBody>
      </p:sp>
      <p:pic>
        <p:nvPicPr>
          <p:cNvPr id="3" name="Picture 2" descr="This page talks about the pros and cons of lower the drinking ag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92" y="1476704"/>
            <a:ext cx="2242968" cy="16291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3324" y="1950203"/>
            <a:ext cx="112145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No </a:t>
            </a:r>
            <a:r>
              <a:rPr lang="en-US" sz="2800" b="1" dirty="0"/>
              <a:t>qualifying </a:t>
            </a:r>
            <a:r>
              <a:rPr lang="en-US" sz="2800" b="1" dirty="0" smtClean="0"/>
              <a:t>fee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1,134 valid </a:t>
            </a:r>
            <a:r>
              <a:rPr lang="en-US" sz="2800" b="1" dirty="0"/>
              <a:t>petitions</a:t>
            </a:r>
            <a:br>
              <a:rPr lang="en-US" sz="2800" b="1" dirty="0"/>
            </a:br>
            <a:r>
              <a:rPr lang="en-US" sz="2800" b="1" dirty="0" smtClean="0"/>
              <a:t>(Based </a:t>
            </a:r>
            <a:r>
              <a:rPr lang="en-US" sz="2800" b="1" dirty="0"/>
              <a:t>on 1% of active voters in </a:t>
            </a:r>
            <a:r>
              <a:rPr lang="en-US" sz="2800" b="1" dirty="0" smtClean="0"/>
              <a:t>the 2018 general election)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Submit petitions to: 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	Local </a:t>
            </a:r>
            <a:r>
              <a:rPr lang="en-US" sz="2800" b="1" dirty="0"/>
              <a:t>candidates: IRC SOE office</a:t>
            </a: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2800" b="1" dirty="0" smtClean="0"/>
              <a:t>	Multi-county </a:t>
            </a:r>
            <a:r>
              <a:rPr lang="en-US" sz="2800" b="1" dirty="0"/>
              <a:t>candidates: County where voter is </a:t>
            </a:r>
            <a:r>
              <a:rPr lang="en-US" sz="2800" b="1" dirty="0" smtClean="0"/>
              <a:t>registered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	</a:t>
            </a:r>
            <a:r>
              <a:rPr lang="en-US" b="1" dirty="0" smtClean="0"/>
              <a:t>Candidate is responsible </a:t>
            </a:r>
            <a:r>
              <a:rPr lang="en-US" b="1" dirty="0"/>
              <a:t>for submitting </a:t>
            </a:r>
            <a:r>
              <a:rPr lang="en-US" b="1" dirty="0" smtClean="0"/>
              <a:t>petitions to the correct </a:t>
            </a:r>
            <a:r>
              <a:rPr lang="en-US" b="1" dirty="0"/>
              <a:t>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973" y="400166"/>
            <a:ext cx="9404723" cy="745462"/>
          </a:xfrm>
        </p:spPr>
        <p:txBody>
          <a:bodyPr/>
          <a:lstStyle/>
          <a:p>
            <a:pPr algn="ctr"/>
            <a:r>
              <a:rPr lang="en-US" b="1" dirty="0"/>
              <a:t>Petition Verification </a:t>
            </a:r>
            <a:r>
              <a:rPr lang="en-US" b="1" dirty="0" smtClean="0"/>
              <a:t>Fees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46234" y="1363488"/>
            <a:ext cx="1077310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Fee is 10 </a:t>
            </a:r>
            <a:r>
              <a:rPr lang="en-US" sz="2800" b="1" dirty="0"/>
              <a:t>cents per </a:t>
            </a:r>
            <a:r>
              <a:rPr lang="en-US" sz="2800" b="1" dirty="0" smtClean="0"/>
              <a:t>petition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Fee can be paid by: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2800" b="1" dirty="0" smtClean="0"/>
              <a:t>Campaign </a:t>
            </a:r>
            <a:r>
              <a:rPr lang="en-US" sz="2800" b="1" dirty="0"/>
              <a:t>check</a:t>
            </a: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2800" b="1" dirty="0" smtClean="0"/>
              <a:t>Petty </a:t>
            </a:r>
            <a:r>
              <a:rPr lang="en-US" sz="2800" b="1" dirty="0"/>
              <a:t>cash</a:t>
            </a: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2800" b="1" dirty="0" smtClean="0"/>
              <a:t>Third </a:t>
            </a:r>
            <a:r>
              <a:rPr lang="en-US" sz="2800" b="1" dirty="0"/>
              <a:t>party, reimbursed by </a:t>
            </a:r>
            <a:r>
              <a:rPr lang="en-US" sz="2800" b="1" dirty="0" smtClean="0"/>
              <a:t>campaign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Candidate is responsible for providing an accurate count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Payment is required when submitting petitions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All petitions </a:t>
            </a:r>
            <a:r>
              <a:rPr lang="en-US" sz="2800" b="1" dirty="0" smtClean="0"/>
              <a:t>submitted to SOE are verified </a:t>
            </a:r>
            <a:endParaRPr lang="en-US" sz="2800" b="1" dirty="0"/>
          </a:p>
          <a:p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14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11887199" cy="766482"/>
          </a:xfrm>
        </p:spPr>
        <p:txBody>
          <a:bodyPr/>
          <a:lstStyle/>
          <a:p>
            <a:pPr algn="ctr"/>
            <a:r>
              <a:rPr lang="en-US" b="1" dirty="0" smtClean="0"/>
              <a:t>Petition Due Date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367627" y="2679166"/>
            <a:ext cx="44130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FFC000"/>
                </a:solidFill>
              </a:rPr>
              <a:t>April </a:t>
            </a:r>
            <a:r>
              <a:rPr lang="en-US" sz="2800" b="1" dirty="0">
                <a:solidFill>
                  <a:srgbClr val="FFC000"/>
                </a:solidFill>
              </a:rPr>
              <a:t>qualifying: </a:t>
            </a:r>
            <a:r>
              <a:rPr lang="en-US" sz="2800" b="1" dirty="0"/>
              <a:t>Noon, March 23, </a:t>
            </a:r>
            <a:r>
              <a:rPr lang="en-US" sz="2800" b="1" dirty="0" smtClean="0"/>
              <a:t>2020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b="1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FFC000"/>
                </a:solidFill>
              </a:rPr>
              <a:t>  June </a:t>
            </a:r>
            <a:r>
              <a:rPr lang="en-US" sz="2800" b="1" dirty="0">
                <a:solidFill>
                  <a:srgbClr val="FFC000"/>
                </a:solidFill>
              </a:rPr>
              <a:t>qualifying: </a:t>
            </a:r>
            <a:r>
              <a:rPr lang="en-US" sz="2800" b="1" dirty="0" smtClean="0">
                <a:solidFill>
                  <a:srgbClr val="FFC000"/>
                </a:solidFill>
              </a:rPr>
              <a:t>    	</a:t>
            </a:r>
            <a:r>
              <a:rPr lang="en-US" sz="2800" b="1" dirty="0" smtClean="0"/>
              <a:t>Noon</a:t>
            </a:r>
            <a:r>
              <a:rPr lang="en-US" sz="2800" b="1" dirty="0"/>
              <a:t>, May 11, 2020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51815" y="1687573"/>
            <a:ext cx="9590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Deadlines for submitting petitions for verification</a:t>
            </a:r>
            <a:r>
              <a:rPr lang="en-US" sz="2800" b="1" dirty="0" smtClean="0"/>
              <a:t>:</a:t>
            </a:r>
            <a:endParaRPr lang="en-US" sz="2800" dirty="0"/>
          </a:p>
        </p:txBody>
      </p:sp>
      <p:pic>
        <p:nvPicPr>
          <p:cNvPr id="7" name="Picture 6" descr="Revenue extends &lt;strong&gt;deadline&lt;/strong&gt; for property tax until tomorrow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69" y="2679166"/>
            <a:ext cx="3518009" cy="25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84951" cy="140053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</a:t>
            </a:r>
            <a:r>
              <a:rPr lang="en-US" b="1" dirty="0" smtClean="0"/>
              <a:t>PLEASE LOOK AT YOUR </a:t>
            </a:r>
            <a:br>
              <a:rPr lang="en-US" b="1" dirty="0" smtClean="0"/>
            </a:br>
            <a:r>
              <a:rPr lang="en-US" b="1" dirty="0" smtClean="0"/>
              <a:t>NEXT HANDOUT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     </a:t>
            </a:r>
            <a:endParaRPr lang="en-US" b="1" dirty="0"/>
          </a:p>
        </p:txBody>
      </p:sp>
      <p:pic>
        <p:nvPicPr>
          <p:cNvPr id="3" name="Picture 2" descr="ravellenic2014 fill out form | The Bees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60" y="2665912"/>
            <a:ext cx="2725420" cy="205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9280" y="3108960"/>
            <a:ext cx="914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Look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 at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the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Form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848" y="1898027"/>
            <a:ext cx="435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Petitions must contain: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334814" y="2508254"/>
            <a:ext cx="58963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</a:rPr>
              <a:t>Name of candidate</a:t>
            </a:r>
          </a:p>
          <a:p>
            <a:endParaRPr lang="en-US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</a:rPr>
              <a:t>Party designation</a:t>
            </a:r>
          </a:p>
          <a:p>
            <a:endParaRPr lang="en-US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</a:rPr>
              <a:t>Office, including district, circuit, group or seat number, if applicable </a:t>
            </a:r>
          </a:p>
        </p:txBody>
      </p:sp>
      <p:pic>
        <p:nvPicPr>
          <p:cNvPr id="6" name="Picture 5" descr="Employee Researches Retaliation and California Labor La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79" y="2531134"/>
            <a:ext cx="2972402" cy="23118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309" y="291880"/>
            <a:ext cx="1146678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tx2"/>
                </a:solidFill>
              </a:rPr>
              <a:t>Petitions: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Form DS-DE 104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0472" y="1552538"/>
            <a:ext cx="92701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Valid </a:t>
            </a:r>
            <a:r>
              <a:rPr lang="en-US" sz="2800" b="1" dirty="0">
                <a:solidFill>
                  <a:schemeClr val="tx2"/>
                </a:solidFill>
              </a:rPr>
              <a:t>petitions </a:t>
            </a:r>
            <a:r>
              <a:rPr lang="en-US" sz="2800" b="1" dirty="0" smtClean="0">
                <a:solidFill>
                  <a:schemeClr val="tx2"/>
                </a:solidFill>
              </a:rPr>
              <a:t>must be signed by </a:t>
            </a:r>
            <a:r>
              <a:rPr lang="en-US" sz="2800" b="1" dirty="0" smtClean="0">
                <a:solidFill>
                  <a:srgbClr val="FFC000"/>
                </a:solidFill>
              </a:rPr>
              <a:t>registered voters</a:t>
            </a:r>
            <a:r>
              <a:rPr lang="en-US" sz="2800" b="1" dirty="0" smtClean="0">
                <a:solidFill>
                  <a:schemeClr val="tx2"/>
                </a:solidFill>
              </a:rPr>
              <a:t> and include:</a:t>
            </a:r>
          </a:p>
          <a:p>
            <a:endParaRPr lang="en-US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tx2"/>
                </a:solidFill>
              </a:rPr>
              <a:t>Name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tx2"/>
                </a:solidFill>
              </a:rPr>
              <a:t>Date of birth or voter </a:t>
            </a:r>
            <a:r>
              <a:rPr lang="en-US" sz="2800" b="1" dirty="0">
                <a:solidFill>
                  <a:schemeClr val="tx2"/>
                </a:solidFill>
              </a:rPr>
              <a:t>registration </a:t>
            </a:r>
            <a:r>
              <a:rPr lang="en-US" sz="2800" b="1" dirty="0" smtClean="0">
                <a:solidFill>
                  <a:schemeClr val="tx2"/>
                </a:solidFill>
              </a:rPr>
              <a:t>number</a:t>
            </a:r>
          </a:p>
          <a:p>
            <a:endParaRPr lang="en-US" sz="2800" b="1" dirty="0" smtClean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tx2"/>
                </a:solidFill>
              </a:rPr>
              <a:t>Address, including city and county</a:t>
            </a:r>
          </a:p>
          <a:p>
            <a:endParaRPr lang="en-US" sz="2800" b="1" dirty="0" smtClean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tx2"/>
                </a:solidFill>
              </a:rPr>
              <a:t>Signature and date signed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717" y="386473"/>
            <a:ext cx="117190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tx2"/>
                </a:solidFill>
              </a:rPr>
              <a:t>Petition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115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 DS-DE 104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4" t="-3823" r="3292" b="3904"/>
          <a:stretch/>
        </p:blipFill>
        <p:spPr bwMode="auto">
          <a:xfrm>
            <a:off x="646111" y="1040303"/>
            <a:ext cx="9131145" cy="545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63440" y="5212080"/>
            <a:ext cx="2372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Indian </a:t>
            </a:r>
            <a:r>
              <a:rPr lang="en-US" sz="2000" b="1" dirty="0">
                <a:solidFill>
                  <a:srgbClr val="FF0000"/>
                </a:solidFill>
              </a:rPr>
              <a:t>River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9440" y="525780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0630" y="3017520"/>
            <a:ext cx="2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4840" y="356616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0320" y="3840480"/>
            <a:ext cx="3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7380" y="3464084"/>
            <a:ext cx="22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4640" y="3474720"/>
            <a:ext cx="2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0234" y="2659117"/>
            <a:ext cx="476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18420" y="2651760"/>
            <a:ext cx="1417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sure to verify the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  <a:p>
            <a:pPr algn="ctr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endParaRPr lang="en-US" sz="20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834890" y="3833416"/>
            <a:ext cx="5646420" cy="8643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572" y="174111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Certificate of Petition Qualifying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7476" y="2834640"/>
            <a:ext cx="731520" cy="1828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3474720"/>
            <a:ext cx="365760" cy="274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6010" y="4354830"/>
            <a:ext cx="285750" cy="1828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89" y="1170826"/>
            <a:ext cx="5125236" cy="53140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60886" y="2825710"/>
            <a:ext cx="2908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cs typeface="Arial" pitchFamily="34" charset="0"/>
              </a:rPr>
              <a:t>Issued when </a:t>
            </a: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1,134</a:t>
            </a:r>
            <a:r>
              <a:rPr lang="en-US" sz="2800" b="1" dirty="0">
                <a:cs typeface="Arial" pitchFamily="34" charset="0"/>
              </a:rPr>
              <a:t> valid petitions are verified</a:t>
            </a:r>
          </a:p>
        </p:txBody>
      </p:sp>
    </p:spTree>
    <p:extLst>
      <p:ext uri="{BB962C8B-B14F-4D97-AF65-F5344CB8AC3E}">
        <p14:creationId xmlns:p14="http://schemas.microsoft.com/office/powerpoint/2010/main" val="362891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38" y="463228"/>
            <a:ext cx="9574924" cy="1400530"/>
          </a:xfrm>
        </p:spPr>
        <p:txBody>
          <a:bodyPr/>
          <a:lstStyle/>
          <a:p>
            <a:pPr algn="ctr"/>
            <a:r>
              <a:rPr lang="en-US" b="1" dirty="0" smtClean="0"/>
              <a:t>Oath of Undue Burden: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 smtClean="0"/>
              <a:t>DS-DE 19A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072054" y="2490305"/>
            <a:ext cx="8061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Candidate must file “Oath of Undue Burden” 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No charge for verification of signatures</a:t>
            </a:r>
            <a:endParaRPr lang="en-US" sz="2800" dirty="0"/>
          </a:p>
        </p:txBody>
      </p:sp>
      <p:pic>
        <p:nvPicPr>
          <p:cNvPr id="3" name="Picture 2" descr="IDLEMINDSET | Showing you the way humans ought to think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2" y="3478922"/>
            <a:ext cx="2496207" cy="24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276" y="1418897"/>
            <a:ext cx="1058391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PLEASE REVIEW YOUR HANDOUT:</a:t>
            </a:r>
          </a:p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 2020 ELECTIONS DATES CALENDAR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loggEOIng » 2013 » Ener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35" y="3379549"/>
            <a:ext cx="2447597" cy="22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09861" cy="1400530"/>
          </a:xfrm>
        </p:spPr>
        <p:txBody>
          <a:bodyPr/>
          <a:lstStyle/>
          <a:p>
            <a:r>
              <a:rPr lang="en-US" b="1" dirty="0" smtClean="0"/>
              <a:t>              Write-In Candidate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67254" y="1853248"/>
            <a:ext cx="99532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Not </a:t>
            </a:r>
            <a:r>
              <a:rPr lang="en-US" sz="2800" b="1" dirty="0"/>
              <a:t>required to pay </a:t>
            </a:r>
            <a:r>
              <a:rPr lang="en-US" sz="2800" b="1" dirty="0" smtClean="0"/>
              <a:t>a qualifying fee or submit petitions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Must comply with finance laws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Must reside in the district at qualifying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Qualify for general election ballot only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Name will not appear on ballot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7" y="421187"/>
            <a:ext cx="11550869" cy="1400530"/>
          </a:xfrm>
        </p:spPr>
        <p:txBody>
          <a:bodyPr/>
          <a:lstStyle/>
          <a:p>
            <a:r>
              <a:rPr lang="en-US" b="1" dirty="0" smtClean="0"/>
              <a:t>                    Qualifying Forms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651642" y="1613403"/>
            <a:ext cx="100689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Candidate o</a:t>
            </a:r>
            <a:r>
              <a:rPr lang="en-US" sz="2800" b="1" dirty="0" smtClean="0"/>
              <a:t>ath </a:t>
            </a:r>
            <a:r>
              <a:rPr lang="en-US" sz="2800" b="1" dirty="0"/>
              <a:t>(SOE will provide correct </a:t>
            </a:r>
            <a:r>
              <a:rPr lang="en-US" sz="2800" b="1" dirty="0" smtClean="0"/>
              <a:t>oath)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Name </a:t>
            </a:r>
            <a:r>
              <a:rPr lang="en-US" sz="2800" b="1" dirty="0"/>
              <a:t>on </a:t>
            </a:r>
            <a:r>
              <a:rPr lang="en-US" sz="2800" b="1" dirty="0" smtClean="0"/>
              <a:t>oath </a:t>
            </a:r>
            <a:r>
              <a:rPr lang="en-US" sz="2800" b="1" dirty="0"/>
              <a:t>is </a:t>
            </a:r>
            <a:r>
              <a:rPr lang="en-US" sz="2800" b="1" dirty="0" smtClean="0"/>
              <a:t>name printed </a:t>
            </a:r>
            <a:r>
              <a:rPr lang="en-US" sz="2800" b="1" dirty="0"/>
              <a:t>on the ballot</a:t>
            </a:r>
            <a:br>
              <a:rPr lang="en-US" sz="2800" b="1" dirty="0"/>
            </a:br>
            <a:r>
              <a:rPr lang="en-US" sz="2800" b="1" dirty="0"/>
              <a:t>	</a:t>
            </a:r>
            <a:endParaRPr lang="en-US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Party </a:t>
            </a:r>
            <a:r>
              <a:rPr lang="en-US" sz="2800" b="1" dirty="0"/>
              <a:t>affiliation</a:t>
            </a:r>
            <a:br>
              <a:rPr lang="en-US" sz="2800" b="1" dirty="0"/>
            </a:br>
            <a:r>
              <a:rPr lang="en-US" sz="2800" b="1" dirty="0"/>
              <a:t>	</a:t>
            </a:r>
            <a:endParaRPr lang="en-US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Properly </a:t>
            </a:r>
            <a:r>
              <a:rPr lang="en-US" sz="2800" b="1" dirty="0"/>
              <a:t>notarized</a:t>
            </a:r>
            <a:endParaRPr lang="en-US" sz="2800" dirty="0"/>
          </a:p>
        </p:txBody>
      </p:sp>
      <p:pic>
        <p:nvPicPr>
          <p:cNvPr id="4" name="Picture 3" descr="Womans Hand &lt;strong&gt;Signing&lt;/strong&gt; &lt;strong&gt;Documents&lt;/strong&gt; Stock Photo | Getty Imag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89" y="3260467"/>
            <a:ext cx="3121152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6" y="452718"/>
            <a:ext cx="11897710" cy="808523"/>
          </a:xfrm>
        </p:spPr>
        <p:txBody>
          <a:bodyPr/>
          <a:lstStyle/>
          <a:p>
            <a:pPr algn="ctr"/>
            <a:r>
              <a:rPr lang="en-US" b="1" dirty="0" smtClean="0"/>
              <a:t>Nickname on Candidate Oath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56744" y="1693039"/>
            <a:ext cx="103421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First name, shortened version of first </a:t>
            </a:r>
            <a:r>
              <a:rPr lang="en-US" sz="2800" b="1" dirty="0" smtClean="0"/>
              <a:t>name or nickname: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2800" b="1" dirty="0" smtClean="0"/>
              <a:t>  	</a:t>
            </a: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May not use </a:t>
            </a:r>
            <a:r>
              <a:rPr lang="en-US" sz="2800" b="1" dirty="0"/>
              <a:t>descriptive </a:t>
            </a:r>
            <a:r>
              <a:rPr lang="en-US" sz="2800" b="1" dirty="0" smtClean="0"/>
              <a:t>information, such as esquire,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doctor, reverend</a:t>
            </a:r>
            <a:r>
              <a:rPr lang="en-US" sz="2800" b="1" dirty="0"/>
              <a:t>, </a:t>
            </a:r>
            <a:r>
              <a:rPr lang="en-US" sz="2800" b="1" dirty="0" smtClean="0"/>
              <a:t>etc.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618592" y="230371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/>
              <a:t>Rob” instead of “Robert” is OK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 smtClean="0"/>
              <a:t>Robert </a:t>
            </a:r>
            <a:r>
              <a:rPr lang="en-US" sz="2800" b="1" dirty="0"/>
              <a:t>“Rob” Smith  is </a:t>
            </a:r>
            <a:r>
              <a:rPr lang="en-US" sz="2800" b="1" dirty="0" smtClean="0"/>
              <a:t>OK</a:t>
            </a: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 smtClean="0"/>
              <a:t>Robert </a:t>
            </a:r>
            <a:r>
              <a:rPr lang="en-US" sz="2800" b="1" dirty="0"/>
              <a:t>“Buzz” Smith is OK</a:t>
            </a:r>
          </a:p>
        </p:txBody>
      </p:sp>
    </p:spTree>
    <p:extLst>
      <p:ext uri="{BB962C8B-B14F-4D97-AF65-F5344CB8AC3E}">
        <p14:creationId xmlns:p14="http://schemas.microsoft.com/office/powerpoint/2010/main" val="25958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31" y="357353"/>
            <a:ext cx="10909738" cy="1093076"/>
          </a:xfrm>
        </p:spPr>
        <p:txBody>
          <a:bodyPr/>
          <a:lstStyle/>
          <a:p>
            <a:pPr algn="ctr"/>
            <a:r>
              <a:rPr lang="en-US" sz="4000" b="1" dirty="0" smtClean="0"/>
              <a:t>Financial Disclosure Forms:</a:t>
            </a:r>
            <a:br>
              <a:rPr lang="en-US" sz="4000" b="1" dirty="0" smtClean="0"/>
            </a:br>
            <a:r>
              <a:rPr lang="en-US" sz="2000" b="1" dirty="0" smtClean="0"/>
              <a:t>Form 1 and Form 6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95057" y="2104628"/>
            <a:ext cx="68201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SOE will provide proper </a:t>
            </a:r>
            <a:r>
              <a:rPr lang="en-US" sz="2800" b="1" dirty="0" smtClean="0"/>
              <a:t>form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Form </a:t>
            </a:r>
            <a:r>
              <a:rPr lang="en-US" sz="2800" b="1" dirty="0"/>
              <a:t>1 </a:t>
            </a:r>
            <a:r>
              <a:rPr lang="en-US" sz="2800" b="1" dirty="0" smtClean="0"/>
              <a:t>requires </a:t>
            </a:r>
            <a:r>
              <a:rPr lang="en-US" sz="2800" b="1" dirty="0"/>
              <a:t>less information</a:t>
            </a:r>
            <a:br>
              <a:rPr lang="en-US" sz="2800" b="1" dirty="0"/>
            </a:br>
            <a:endParaRPr lang="en-US" sz="28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Form </a:t>
            </a:r>
            <a:r>
              <a:rPr lang="en-US" sz="2800" b="1" dirty="0"/>
              <a:t>6 </a:t>
            </a:r>
            <a:r>
              <a:rPr lang="en-US" sz="2800" b="1" dirty="0" smtClean="0"/>
              <a:t>requires detailed information</a:t>
            </a:r>
            <a:endParaRPr lang="en-US" sz="2800" dirty="0"/>
          </a:p>
        </p:txBody>
      </p:sp>
      <p:pic>
        <p:nvPicPr>
          <p:cNvPr id="7" name="Picture 6" descr="3 Ways Companies’ &lt;strong&gt;Financial&lt;/strong&gt; Statements Could Be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7"/>
          <a:stretch/>
        </p:blipFill>
        <p:spPr>
          <a:xfrm>
            <a:off x="7436546" y="2186152"/>
            <a:ext cx="3683398" cy="2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97" y="452718"/>
            <a:ext cx="11613931" cy="703420"/>
          </a:xfrm>
        </p:spPr>
        <p:txBody>
          <a:bodyPr/>
          <a:lstStyle/>
          <a:p>
            <a:pPr algn="ctr"/>
            <a:r>
              <a:rPr lang="en-US" sz="4400" b="1" dirty="0" smtClean="0"/>
              <a:t>Why Financial </a:t>
            </a:r>
            <a:r>
              <a:rPr lang="en-US" sz="4400" b="1" dirty="0"/>
              <a:t>Disclosure </a:t>
            </a:r>
            <a:r>
              <a:rPr lang="en-US" sz="4400" b="1" dirty="0" smtClean="0"/>
              <a:t>Forms?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40828" y="1770341"/>
            <a:ext cx="106259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Only a snap shot of “financial situation</a:t>
            </a:r>
            <a:r>
              <a:rPr lang="en-US" sz="2800" b="1" dirty="0" smtClean="0"/>
              <a:t>” to disclose certain </a:t>
            </a:r>
            <a:r>
              <a:rPr lang="en-US" sz="2800" b="1" dirty="0"/>
              <a:t>assets and sources of income</a:t>
            </a:r>
            <a:endParaRPr lang="en-US" sz="2800" b="1" dirty="0" smtClean="0"/>
          </a:p>
          <a:p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Not </a:t>
            </a:r>
            <a:r>
              <a:rPr lang="en-US" sz="2800" b="1" dirty="0"/>
              <a:t>the same as a “financial statement</a:t>
            </a:r>
            <a:r>
              <a:rPr lang="en-US" sz="2800" b="1" dirty="0" smtClean="0"/>
              <a:t>”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Monitors </a:t>
            </a:r>
            <a:r>
              <a:rPr lang="en-US" sz="2800" b="1" dirty="0"/>
              <a:t>potential conflicts of </a:t>
            </a:r>
            <a:r>
              <a:rPr lang="en-US" sz="2800" b="1" dirty="0" smtClean="0"/>
              <a:t>interest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Deters </a:t>
            </a:r>
            <a:r>
              <a:rPr lang="en-US" sz="2800" b="1" dirty="0"/>
              <a:t>activity that may result in conflict of interest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70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8" y="452718"/>
            <a:ext cx="11676993" cy="787503"/>
          </a:xfrm>
        </p:spPr>
        <p:txBody>
          <a:bodyPr/>
          <a:lstStyle/>
          <a:p>
            <a:pPr algn="ctr"/>
            <a:r>
              <a:rPr lang="en-US" b="1" dirty="0" smtClean="0"/>
              <a:t>More Qualifying Forms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135116" y="175652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Public </a:t>
            </a:r>
            <a:r>
              <a:rPr lang="en-US" sz="2800" b="1" dirty="0" smtClean="0"/>
              <a:t>test notification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Poll watcher information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Political signage information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Candidate handbook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Canvassing board </a:t>
            </a:r>
            <a:r>
              <a:rPr lang="en-US" sz="2800" b="1" dirty="0"/>
              <a:t>dates</a:t>
            </a:r>
            <a:endParaRPr lang="en-US" sz="2800" dirty="0"/>
          </a:p>
        </p:txBody>
      </p:sp>
      <p:pic>
        <p:nvPicPr>
          <p:cNvPr id="5" name="Picture 4" descr="Pen &lt;strong&gt;Sign&lt;/strong&gt; Here Signature Line Contract Agreement Stock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"/>
          <a:stretch/>
        </p:blipFill>
        <p:spPr>
          <a:xfrm>
            <a:off x="7609489" y="1914844"/>
            <a:ext cx="3352799" cy="35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86" y="463229"/>
            <a:ext cx="10899227" cy="850564"/>
          </a:xfrm>
        </p:spPr>
        <p:txBody>
          <a:bodyPr/>
          <a:lstStyle/>
          <a:p>
            <a:r>
              <a:rPr lang="en-US" b="1" dirty="0" smtClean="0"/>
              <a:t>Qualifying ends and the fun begins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46386" y="1797118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Qualifying </a:t>
            </a:r>
            <a:r>
              <a:rPr lang="en-US" sz="2800" b="1" dirty="0" smtClean="0"/>
              <a:t>ends June 12, 2020 </a:t>
            </a:r>
            <a:r>
              <a:rPr lang="en-US" sz="2800" b="1" dirty="0"/>
              <a:t>at </a:t>
            </a:r>
            <a:r>
              <a:rPr lang="en-US" sz="2800" b="1" dirty="0" smtClean="0"/>
              <a:t>noon 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Qualifying for judicial </a:t>
            </a:r>
            <a:r>
              <a:rPr lang="en-US" sz="2800" b="1" dirty="0"/>
              <a:t>candidates </a:t>
            </a:r>
            <a:r>
              <a:rPr lang="en-US" sz="2800" b="1" dirty="0" smtClean="0"/>
              <a:t>ends </a:t>
            </a:r>
          </a:p>
          <a:p>
            <a:r>
              <a:rPr lang="en-US" sz="2800" b="1" dirty="0" smtClean="0"/>
              <a:t>    April </a:t>
            </a:r>
            <a:r>
              <a:rPr lang="en-US" sz="2800" b="1" dirty="0"/>
              <a:t>24, </a:t>
            </a:r>
            <a:r>
              <a:rPr lang="en-US" sz="2800" b="1" dirty="0" smtClean="0"/>
              <a:t>2020 at noon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968374" y="4863580"/>
            <a:ext cx="82033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No corrections </a:t>
            </a:r>
            <a:r>
              <a:rPr lang="en-US" sz="2800" b="1" dirty="0" smtClean="0">
                <a:solidFill>
                  <a:srgbClr val="FFC000"/>
                </a:solidFill>
              </a:rPr>
              <a:t>can be made to </a:t>
            </a:r>
            <a:r>
              <a:rPr lang="en-US" sz="2800" b="1" dirty="0">
                <a:solidFill>
                  <a:srgbClr val="FFC000"/>
                </a:solidFill>
              </a:rPr>
              <a:t>qualifying papers after the </a:t>
            </a:r>
            <a:r>
              <a:rPr lang="en-US" sz="2800" b="1" dirty="0" smtClean="0">
                <a:solidFill>
                  <a:srgbClr val="FFC000"/>
                </a:solidFill>
              </a:rPr>
              <a:t>close of </a:t>
            </a:r>
            <a:r>
              <a:rPr lang="en-US" sz="2800" b="1" dirty="0">
                <a:solidFill>
                  <a:srgbClr val="FFC000"/>
                </a:solidFill>
              </a:rPr>
              <a:t>qualifying</a:t>
            </a:r>
            <a:br>
              <a:rPr lang="en-US" sz="2800" b="1" dirty="0">
                <a:solidFill>
                  <a:srgbClr val="FFC000"/>
                </a:solidFill>
              </a:rPr>
            </a:b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6" name="Picture 5" descr="Revenue extends &lt;strong&gt;deadline&lt;/strong&gt; for property tax until tomorrow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16" y="1938749"/>
            <a:ext cx="2645651" cy="19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82" y="1334814"/>
            <a:ext cx="11477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cs typeface="Arial" panose="020B0604020202020204" pitchFamily="34" charset="0"/>
              </a:rPr>
              <a:t>CAMPAIGN FINANCE RULES</a:t>
            </a:r>
            <a:endParaRPr lang="en-US" sz="4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703" y="458810"/>
            <a:ext cx="9945731" cy="865493"/>
          </a:xfrm>
        </p:spPr>
        <p:txBody>
          <a:bodyPr/>
          <a:lstStyle/>
          <a:p>
            <a:pPr algn="ctr"/>
            <a:r>
              <a:rPr lang="en-US" b="1" dirty="0" smtClean="0"/>
              <a:t>Common FEC Violations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189141" y="1649133"/>
            <a:ext cx="63257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Taking </a:t>
            </a:r>
            <a:r>
              <a:rPr lang="en-US" sz="2800" b="1" dirty="0"/>
              <a:t>contributions </a:t>
            </a:r>
            <a:r>
              <a:rPr lang="en-US" sz="2800" b="1" dirty="0" smtClean="0"/>
              <a:t>or making </a:t>
            </a:r>
            <a:r>
              <a:rPr lang="en-US" sz="2800" b="1" dirty="0"/>
              <a:t>expenditures before filing </a:t>
            </a:r>
            <a:r>
              <a:rPr lang="en-US" sz="2800" b="1" dirty="0" smtClean="0"/>
              <a:t>the DS-DE </a:t>
            </a:r>
            <a:r>
              <a:rPr lang="en-US" sz="2800" b="1" dirty="0"/>
              <a:t>9 F</a:t>
            </a:r>
            <a:r>
              <a:rPr lang="en-US" sz="2800" b="1" dirty="0" smtClean="0"/>
              <a:t>orm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Giving </a:t>
            </a:r>
            <a:r>
              <a:rPr lang="en-US" sz="2800" b="1" dirty="0"/>
              <a:t>incomplete or false information on campaign reports (others are watching</a:t>
            </a:r>
            <a:r>
              <a:rPr lang="en-US" sz="2800" b="1" dirty="0" smtClean="0"/>
              <a:t>)</a:t>
            </a:r>
            <a:endParaRPr lang="en-US" sz="2800" dirty="0"/>
          </a:p>
        </p:txBody>
      </p:sp>
      <p:pic>
        <p:nvPicPr>
          <p:cNvPr id="3" name="Picture 2" descr="Kinderne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56" y="2484736"/>
            <a:ext cx="28479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22" y="283779"/>
            <a:ext cx="11782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Campaign Treasurer</a:t>
            </a:r>
            <a:endParaRPr lang="en-US" sz="42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070" y="1934028"/>
            <a:ext cx="105418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Campaign treasurer should have some basic bookkeeping and computer skills</a:t>
            </a:r>
          </a:p>
          <a:p>
            <a:endParaRPr lang="en-US" sz="2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It is imperative that the campaign treasurer reviews every bank statement when it is 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received </a:t>
            </a:r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Maintain accurate record keeping </a:t>
            </a:r>
            <a:endParaRPr lang="en-US" sz="2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Becoming a Candidate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971464"/>
            <a:ext cx="8946541" cy="17833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Becoming a candidate is a two-part process:</a:t>
            </a:r>
          </a:p>
          <a:p>
            <a:pPr marL="0" indent="0">
              <a:buNone/>
            </a:pPr>
            <a:endParaRPr lang="en-US" sz="2800" b="1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800" b="1" dirty="0" smtClean="0"/>
              <a:t>Filing for office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800" b="1" dirty="0" smtClean="0"/>
              <a:t>Qualifying for office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6981" y="3570155"/>
            <a:ext cx="10802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99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4" y="321636"/>
            <a:ext cx="11750565" cy="1205864"/>
          </a:xfrm>
        </p:spPr>
        <p:txBody>
          <a:bodyPr/>
          <a:lstStyle/>
          <a:p>
            <a:pPr algn="ctr"/>
            <a:r>
              <a:rPr lang="en-US" b="1" dirty="0" smtClean="0"/>
              <a:t>Treasurer’s Duties</a:t>
            </a:r>
            <a:br>
              <a:rPr lang="en-US" b="1" dirty="0" smtClean="0"/>
            </a:br>
            <a:r>
              <a:rPr lang="en-US" sz="2000" b="1" dirty="0" smtClean="0"/>
              <a:t>Keep Detailed Accounts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866827" y="2060053"/>
            <a:ext cx="666908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Deposit funds within 5 business </a:t>
            </a:r>
            <a:r>
              <a:rPr lang="en-US" sz="2800" b="1" dirty="0" smtClean="0"/>
              <a:t>days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Bank slip must include the name </a:t>
            </a:r>
            <a:r>
              <a:rPr lang="en-US" sz="2800" b="1" dirty="0"/>
              <a:t>of each </a:t>
            </a:r>
            <a:r>
              <a:rPr lang="en-US" sz="2800" b="1" dirty="0" smtClean="0"/>
              <a:t>contributor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Preserve </a:t>
            </a:r>
            <a:r>
              <a:rPr lang="en-US" sz="2800" b="1" dirty="0"/>
              <a:t>accounts (term of office = years preserved</a:t>
            </a:r>
            <a:r>
              <a:rPr lang="en-US" sz="2800" b="1" dirty="0" smtClean="0"/>
              <a:t>)</a:t>
            </a:r>
            <a:endParaRPr lang="en-US" dirty="0"/>
          </a:p>
        </p:txBody>
      </p:sp>
      <p:pic>
        <p:nvPicPr>
          <p:cNvPr id="5" name="Picture 4" descr="The career of a &lt;strong&gt;bookkeeper&lt;/strong&gt; | CareerBuil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/>
          <a:stretch/>
        </p:blipFill>
        <p:spPr>
          <a:xfrm>
            <a:off x="7893268" y="2338736"/>
            <a:ext cx="3527905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421" y="2369037"/>
            <a:ext cx="62011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Contribution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Expenditures</a:t>
            </a:r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Bank fees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Other f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ees, such as Pay Pal service fees</a:t>
            </a:r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614" y="304800"/>
            <a:ext cx="11897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Record all Transactions </a:t>
            </a:r>
            <a:endParaRPr lang="en-US" sz="42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&lt;strong&gt;Record keeping&lt;/strong&gt; for small business owners | business.gov.a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36" y="2710713"/>
            <a:ext cx="3220191" cy="21467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1849" y="1627799"/>
            <a:ext cx="9601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All transactions must be recorded in the campaign finance report:</a:t>
            </a:r>
          </a:p>
        </p:txBody>
      </p:sp>
    </p:spTree>
    <p:extLst>
      <p:ext uri="{BB962C8B-B14F-4D97-AF65-F5344CB8AC3E}">
        <p14:creationId xmlns:p14="http://schemas.microsoft.com/office/powerpoint/2010/main" val="32031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82880"/>
            <a:ext cx="10418129" cy="773561"/>
          </a:xfrm>
        </p:spPr>
        <p:txBody>
          <a:bodyPr/>
          <a:lstStyle/>
          <a:p>
            <a:r>
              <a:rPr lang="en-US" b="1" dirty="0" smtClean="0"/>
              <a:t>                         Be Aware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800" b="1" dirty="0" smtClean="0"/>
              <a:t>Campaign reports must be filed on time by the treasurer or deputy </a:t>
            </a:r>
            <a:r>
              <a:rPr lang="en-US" sz="2800" b="1" dirty="0"/>
              <a:t>t</a:t>
            </a:r>
            <a:r>
              <a:rPr lang="en-US" sz="2800" b="1" dirty="0" smtClean="0"/>
              <a:t>reasurer 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Fined for: 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562027" y="3196017"/>
            <a:ext cx="108627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Not </a:t>
            </a:r>
            <a:r>
              <a:rPr lang="en-US" sz="2800" b="1" dirty="0"/>
              <a:t>filing a </a:t>
            </a:r>
            <a:r>
              <a:rPr lang="en-US" sz="2800" b="1" dirty="0" smtClean="0"/>
              <a:t>report</a:t>
            </a:r>
          </a:p>
          <a:p>
            <a:endParaRPr lang="en-US" sz="2800" b="1" dirty="0"/>
          </a:p>
          <a:p>
            <a:r>
              <a:rPr lang="en-US" sz="2800" b="1" dirty="0" smtClean="0"/>
              <a:t>Fines </a:t>
            </a:r>
            <a:r>
              <a:rPr lang="en-US" sz="2800" b="1" dirty="0"/>
              <a:t>must be paid from candidate’s personal </a:t>
            </a:r>
            <a:r>
              <a:rPr lang="en-US" sz="2800" b="1" dirty="0" smtClean="0"/>
              <a:t>funds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r>
              <a:rPr lang="en-US" sz="2800" b="1" dirty="0" smtClean="0">
                <a:solidFill>
                  <a:srgbClr val="FFC000"/>
                </a:solidFill>
              </a:rPr>
              <a:t>Campaign </a:t>
            </a:r>
            <a:r>
              <a:rPr lang="en-US" sz="2800" b="1" dirty="0">
                <a:solidFill>
                  <a:srgbClr val="FFC000"/>
                </a:solidFill>
              </a:rPr>
              <a:t>accounts can be inspected before, </a:t>
            </a:r>
            <a:r>
              <a:rPr lang="en-US" sz="2800" b="1" dirty="0" smtClean="0">
                <a:solidFill>
                  <a:srgbClr val="FFC000"/>
                </a:solidFill>
              </a:rPr>
              <a:t>during or after an election </a:t>
            </a:r>
            <a:r>
              <a:rPr lang="en-US" sz="2800" b="1" dirty="0">
                <a:solidFill>
                  <a:srgbClr val="FFC000"/>
                </a:solidFill>
              </a:rPr>
              <a:t>by </a:t>
            </a:r>
            <a:r>
              <a:rPr lang="en-US" sz="2800" b="1" dirty="0" smtClean="0">
                <a:solidFill>
                  <a:srgbClr val="FFC000"/>
                </a:solidFill>
              </a:rPr>
              <a:t>a DOE </a:t>
            </a:r>
            <a:r>
              <a:rPr lang="en-US" sz="2800" b="1" dirty="0">
                <a:solidFill>
                  <a:srgbClr val="FFC000"/>
                </a:solidFill>
              </a:rPr>
              <a:t>or </a:t>
            </a:r>
            <a:r>
              <a:rPr lang="en-US" sz="2800" b="1" dirty="0" smtClean="0">
                <a:solidFill>
                  <a:srgbClr val="FFC000"/>
                </a:solidFill>
              </a:rPr>
              <a:t>FEC representative.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           When are reports due?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b="1" dirty="0"/>
          </a:p>
        </p:txBody>
      </p:sp>
      <p:pic>
        <p:nvPicPr>
          <p:cNvPr id="3" name="Picture 2" descr="Trik Menebak Tanggal Lahir - Chaidir.Web.i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518" y="2934770"/>
            <a:ext cx="2676632" cy="2007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0497" y="1643233"/>
            <a:ext cx="9118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* Reports are due </a:t>
            </a:r>
            <a:r>
              <a:rPr lang="en-US" sz="2800" b="1" dirty="0" smtClean="0"/>
              <a:t>on the 10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</a:t>
            </a:r>
            <a:r>
              <a:rPr lang="en-US" sz="2800" b="1" dirty="0"/>
              <a:t>day following </a:t>
            </a:r>
            <a:r>
              <a:rPr lang="en-US" sz="2800" b="1" dirty="0" smtClean="0"/>
              <a:t>the end </a:t>
            </a:r>
            <a:r>
              <a:rPr lang="en-US" sz="2800" b="1" dirty="0"/>
              <a:t>of each calendar month after filing for </a:t>
            </a:r>
            <a:r>
              <a:rPr lang="en-US" sz="2800" b="1" dirty="0" smtClean="0"/>
              <a:t>office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Frequency </a:t>
            </a:r>
            <a:r>
              <a:rPr lang="en-US" sz="2800" b="1" dirty="0"/>
              <a:t>of reports increases after </a:t>
            </a:r>
            <a:r>
              <a:rPr lang="en-US" sz="2800" b="1" dirty="0" smtClean="0"/>
              <a:t>the qualifying period: 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46414" y="3938508"/>
            <a:ext cx="806696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Non-election year: 12 reports are due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Election year: </a:t>
            </a:r>
            <a:r>
              <a:rPr lang="en-US" sz="2800" b="1" dirty="0" smtClean="0"/>
              <a:t>20 </a:t>
            </a:r>
            <a:r>
              <a:rPr lang="en-US" sz="2800" b="1" dirty="0"/>
              <a:t>reports are due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49027" y="5623657"/>
            <a:ext cx="9598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*Statewide candidates should check with the DOE for reporting </a:t>
            </a:r>
            <a:r>
              <a:rPr lang="en-US" sz="2000" b="1" dirty="0" smtClean="0">
                <a:solidFill>
                  <a:srgbClr val="FFC000"/>
                </a:solidFill>
              </a:rPr>
              <a:t>dates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3" y="452718"/>
            <a:ext cx="11701298" cy="882096"/>
          </a:xfrm>
        </p:spPr>
        <p:txBody>
          <a:bodyPr/>
          <a:lstStyle/>
          <a:p>
            <a:pPr algn="ctr"/>
            <a:r>
              <a:rPr lang="en-US" b="1" dirty="0" smtClean="0"/>
              <a:t>Fines are Hefty for Late Reports 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61724" y="1598539"/>
            <a:ext cx="72261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First 3 </a:t>
            </a:r>
            <a:r>
              <a:rPr lang="en-US" sz="2800" b="1" dirty="0" smtClean="0"/>
              <a:t>days: $</a:t>
            </a:r>
            <a:r>
              <a:rPr lang="en-US" sz="2800" b="1" dirty="0"/>
              <a:t>50 per day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After first 3 </a:t>
            </a:r>
            <a:r>
              <a:rPr lang="en-US" sz="2800" b="1" dirty="0" smtClean="0"/>
              <a:t>days: $</a:t>
            </a:r>
            <a:r>
              <a:rPr lang="en-US" sz="2800" b="1" dirty="0"/>
              <a:t>500 per day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Reports immediately </a:t>
            </a:r>
            <a:r>
              <a:rPr lang="en-US" sz="2800" b="1" dirty="0" smtClean="0"/>
              <a:t>preceding primary and general elections: $</a:t>
            </a:r>
            <a:r>
              <a:rPr lang="en-US" sz="2800" b="1" dirty="0"/>
              <a:t>500 per day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46111" y="4912258"/>
            <a:ext cx="10300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Fines cannot exceed 25% of total </a:t>
            </a:r>
            <a:r>
              <a:rPr lang="en-US" sz="2000" b="1" dirty="0" smtClean="0">
                <a:solidFill>
                  <a:srgbClr val="FFC000"/>
                </a:solidFill>
              </a:rPr>
              <a:t>receipts or expenditures, whichever is greater.</a:t>
            </a:r>
            <a:br>
              <a:rPr lang="en-US" sz="2000" b="1" dirty="0" smtClean="0">
                <a:solidFill>
                  <a:srgbClr val="FFC000"/>
                </a:solidFill>
              </a:rPr>
            </a:br>
            <a:r>
              <a:rPr lang="en-US" sz="2000" b="1" dirty="0">
                <a:solidFill>
                  <a:srgbClr val="FFC000"/>
                </a:solidFill>
              </a:rPr>
              <a:t/>
            </a:r>
            <a:br>
              <a:rPr lang="en-US" sz="2000" b="1" dirty="0">
                <a:solidFill>
                  <a:srgbClr val="FFC000"/>
                </a:solidFill>
              </a:rPr>
            </a:br>
            <a:r>
              <a:rPr lang="en-US" sz="2000" b="1" dirty="0">
                <a:solidFill>
                  <a:srgbClr val="FFC000"/>
                </a:solidFill>
              </a:rPr>
              <a:t>Fines must be paid within 20 days of notice of payment </a:t>
            </a:r>
            <a:r>
              <a:rPr lang="en-US" sz="2000" b="1" dirty="0" smtClean="0">
                <a:solidFill>
                  <a:srgbClr val="FFC000"/>
                </a:solidFill>
              </a:rPr>
              <a:t>due.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6" name="Picture 5" descr="Morgan Stanley's Investment Unit Agrees $2.2m Settlement ...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9" r="24044"/>
          <a:stretch/>
        </p:blipFill>
        <p:spPr>
          <a:xfrm>
            <a:off x="7987861" y="1672111"/>
            <a:ext cx="3260632" cy="262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622" y="557822"/>
            <a:ext cx="9404723" cy="1400530"/>
          </a:xfrm>
        </p:spPr>
        <p:txBody>
          <a:bodyPr/>
          <a:lstStyle/>
          <a:p>
            <a:pPr algn="ctr"/>
            <a:r>
              <a:rPr lang="en-US" b="1" dirty="0" smtClean="0"/>
              <a:t>No contributions or expenditures </a:t>
            </a:r>
            <a:br>
              <a:rPr lang="en-US" b="1" dirty="0" smtClean="0"/>
            </a:br>
            <a:r>
              <a:rPr lang="en-US" b="1" dirty="0" smtClean="0"/>
              <a:t>in reporting period?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17683" y="3167031"/>
            <a:ext cx="7062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Required </a:t>
            </a:r>
            <a:r>
              <a:rPr lang="en-US" sz="2800" b="1" dirty="0"/>
              <a:t>to file </a:t>
            </a:r>
            <a:r>
              <a:rPr lang="en-US" sz="2800" b="1" dirty="0" smtClean="0"/>
              <a:t>a “Waiver </a:t>
            </a:r>
            <a:r>
              <a:rPr lang="en-US" sz="2800" b="1" dirty="0"/>
              <a:t>of Report”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08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38169" cy="1400530"/>
          </a:xfrm>
        </p:spPr>
        <p:txBody>
          <a:bodyPr/>
          <a:lstStyle/>
          <a:p>
            <a:r>
              <a:rPr lang="en-US" b="1" dirty="0" smtClean="0"/>
              <a:t>              Incomplete Reports</a:t>
            </a:r>
            <a:br>
              <a:rPr lang="en-US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93379" y="2000393"/>
            <a:ext cx="9616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All reports are accepted on a conditional </a:t>
            </a:r>
            <a:r>
              <a:rPr lang="en-US" sz="2800" b="1" dirty="0" smtClean="0"/>
              <a:t>basis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We will notify you if a report is incomplete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Addendum is due </a:t>
            </a:r>
            <a:r>
              <a:rPr lang="en-US" sz="2800" b="1" dirty="0"/>
              <a:t>within 7 </a:t>
            </a:r>
            <a:r>
              <a:rPr lang="en-US" sz="2800" b="1" dirty="0" smtClean="0"/>
              <a:t>days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Addendum must include updated information to complete the report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61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1739" y="1797269"/>
            <a:ext cx="1204485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cs typeface="Arial" panose="020B0604020202020204" pitchFamily="34" charset="0"/>
              </a:rPr>
              <a:t>   </a:t>
            </a:r>
            <a:r>
              <a:rPr lang="en-US" sz="4200" b="1" dirty="0" smtClean="0">
                <a:cs typeface="Arial" panose="020B0604020202020204" pitchFamily="34" charset="0"/>
              </a:rPr>
              <a:t>CAMPAIGN FINANCE: CONTRIBUTIONS </a:t>
            </a:r>
            <a:endParaRPr lang="en-US" sz="4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16" y="662152"/>
            <a:ext cx="11679489" cy="1306710"/>
          </a:xfrm>
        </p:spPr>
        <p:txBody>
          <a:bodyPr/>
          <a:lstStyle/>
          <a:p>
            <a:r>
              <a:rPr lang="en-US" b="1" dirty="0" smtClean="0"/>
              <a:t>        What is considered a contribution?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                 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271750" y="1968862"/>
            <a:ext cx="93962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A gift, subscription, conveyance, deposit, loan, payment </a:t>
            </a:r>
            <a:r>
              <a:rPr lang="en-US" sz="2800" b="1" dirty="0" smtClean="0">
                <a:cs typeface="Arial" panose="020B0604020202020204" pitchFamily="34" charset="0"/>
              </a:rPr>
              <a:t>or </a:t>
            </a:r>
            <a:r>
              <a:rPr lang="en-US" sz="2800" b="1" dirty="0">
                <a:cs typeface="Arial" panose="020B0604020202020204" pitchFamily="34" charset="0"/>
              </a:rPr>
              <a:t>distribution of money or anything of </a:t>
            </a:r>
            <a:r>
              <a:rPr lang="en-US" sz="2800" b="1" dirty="0" smtClean="0">
                <a:cs typeface="Arial" panose="020B0604020202020204" pitchFamily="34" charset="0"/>
              </a:rPr>
              <a:t>value, including </a:t>
            </a:r>
            <a:r>
              <a:rPr lang="en-US" sz="2800" b="1" dirty="0">
                <a:cs typeface="Arial" panose="020B0604020202020204" pitchFamily="34" charset="0"/>
              </a:rPr>
              <a:t>contributions in-kind, made for the purpose </a:t>
            </a:r>
            <a:r>
              <a:rPr lang="en-US" sz="2800" b="1" dirty="0" smtClean="0">
                <a:cs typeface="Arial" panose="020B0604020202020204" pitchFamily="34" charset="0"/>
              </a:rPr>
              <a:t>of influencing </a:t>
            </a:r>
            <a:r>
              <a:rPr lang="en-US" sz="2800" b="1" dirty="0">
                <a:cs typeface="Arial" panose="020B0604020202020204" pitchFamily="34" charset="0"/>
              </a:rPr>
              <a:t>the results of an election</a:t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b="1" dirty="0"/>
          </a:p>
        </p:txBody>
      </p:sp>
      <p:pic>
        <p:nvPicPr>
          <p:cNvPr id="5" name="Picture 4" descr="Perimeter Church | Atlanta, GA | &lt;strong&gt;Contributions&lt;/strong&gt; H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"/>
          <a:stretch/>
        </p:blipFill>
        <p:spPr>
          <a:xfrm>
            <a:off x="1271750" y="3908532"/>
            <a:ext cx="8902264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253" y="2078460"/>
            <a:ext cx="102896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Exceptions include: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Services by volunteers (no compensation)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Editorial endorsements</a:t>
            </a:r>
          </a:p>
          <a:p>
            <a:endParaRPr lang="en-US" sz="28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All contributions must be reported, regardless of whether it’s 50 cents or $1,000 	</a:t>
            </a:r>
            <a:endParaRPr lang="en-US" sz="2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82867"/>
            <a:ext cx="12629425" cy="7417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Contribution exceptions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775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Becoming a Candidate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002" y="1674546"/>
            <a:ext cx="10310922" cy="419548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Two forms are </a:t>
            </a:r>
            <a:r>
              <a:rPr lang="en-US" sz="2800" b="1" dirty="0" smtClean="0"/>
              <a:t>required to become a candidate:</a:t>
            </a:r>
          </a:p>
          <a:p>
            <a:pPr marL="0" indent="0">
              <a:buNone/>
            </a:pPr>
            <a:endParaRPr lang="en-US" sz="28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/>
              <a:t>DS-DE </a:t>
            </a:r>
            <a:r>
              <a:rPr lang="en-US" sz="2800" b="1" dirty="0"/>
              <a:t>9: Appointment of Campaign Treasurer Designation of Campaign Depository for </a:t>
            </a:r>
            <a:r>
              <a:rPr lang="en-US" sz="2800" b="1" dirty="0" smtClean="0"/>
              <a:t>Candidates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endParaRPr lang="en-US" sz="28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/>
              <a:t>DS-DE </a:t>
            </a:r>
            <a:r>
              <a:rPr lang="en-US" sz="2800" b="1" dirty="0"/>
              <a:t>84: Statement of Candidate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91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821" y="182880"/>
            <a:ext cx="11361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Reporting Contributions</a:t>
            </a:r>
            <a:endParaRPr 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0112" y="1313798"/>
            <a:ext cx="102160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Reporting for each contribution, must list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Full name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Address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Specific occupation </a:t>
            </a: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(individual), 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if </a:t>
            </a: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contribution is more than $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100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Principal </a:t>
            </a: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type of business (corporation), if contribution is more than </a:t>
            </a: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$100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Amount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Date </a:t>
            </a:r>
          </a:p>
          <a:p>
            <a:pPr lvl="1"/>
            <a:endParaRPr lang="en-US" sz="28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Be sure to report any </a:t>
            </a:r>
            <a:r>
              <a:rPr lang="en-US" sz="2800" b="1" dirty="0">
                <a:solidFill>
                  <a:srgbClr val="FFC000"/>
                </a:solidFill>
                <a:cs typeface="Arial" panose="020B0604020202020204" pitchFamily="34" charset="0"/>
              </a:rPr>
              <a:t>transfer of </a:t>
            </a:r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funds or loans</a:t>
            </a:r>
            <a:endParaRPr lang="en-US" sz="2800" b="1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83" y="452718"/>
            <a:ext cx="11908220" cy="70342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Contribution limits for candidates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985" y="1627876"/>
            <a:ext cx="97220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$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3,000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per candidate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for statewide office, retention as a Justice of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the Supreme Court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$1,000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for a: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>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599" y="3017895"/>
            <a:ext cx="108571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cs typeface="Arial" panose="020B0604020202020204" pitchFamily="34" charset="0"/>
              </a:rPr>
              <a:t>Candidate</a:t>
            </a:r>
            <a:endParaRPr lang="en-US" sz="2800" b="1" dirty="0"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cs typeface="Arial" panose="020B0604020202020204" pitchFamily="34" charset="0"/>
              </a:rPr>
              <a:t>Retention </a:t>
            </a:r>
            <a:r>
              <a:rPr lang="en-US" sz="2800" b="1" dirty="0">
                <a:cs typeface="Arial" panose="020B0604020202020204" pitchFamily="34" charset="0"/>
              </a:rPr>
              <a:t>as a Judge of a District Court of Appeal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 smtClean="0">
                <a:cs typeface="Arial" panose="020B0604020202020204" pitchFamily="34" charset="0"/>
              </a:rPr>
              <a:t>County </a:t>
            </a:r>
            <a:r>
              <a:rPr lang="en-US" sz="2800" b="1" dirty="0">
                <a:cs typeface="Arial" panose="020B0604020202020204" pitchFamily="34" charset="0"/>
              </a:rPr>
              <a:t>Court Judge or Circuit </a:t>
            </a:r>
            <a:r>
              <a:rPr lang="en-US" sz="2800" b="1" dirty="0" smtClean="0">
                <a:cs typeface="Arial" panose="020B0604020202020204" pitchFamily="34" charset="0"/>
              </a:rPr>
              <a:t>Judge</a:t>
            </a:r>
            <a:endParaRPr lang="en-US" sz="2800" b="1" dirty="0"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cs typeface="Arial" panose="020B0604020202020204" pitchFamily="34" charset="0"/>
              </a:rPr>
              <a:t>Legislative office</a:t>
            </a:r>
            <a:endParaRPr lang="en-US" sz="2800" b="1" dirty="0"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cs typeface="Arial" panose="020B0604020202020204" pitchFamily="34" charset="0"/>
              </a:rPr>
              <a:t>Multicounty office</a:t>
            </a:r>
            <a:endParaRPr lang="en-US" sz="2800" b="1" dirty="0"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cs typeface="Arial" panose="020B0604020202020204" pitchFamily="34" charset="0"/>
              </a:rPr>
              <a:t>Countywide office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cs typeface="Arial" panose="020B0604020202020204" pitchFamily="34" charset="0"/>
              </a:rPr>
              <a:t>Any </a:t>
            </a:r>
            <a:r>
              <a:rPr lang="en-US" sz="2800" b="1" dirty="0">
                <a:cs typeface="Arial" panose="020B0604020202020204" pitchFamily="34" charset="0"/>
              </a:rPr>
              <a:t>election conducted on less than a countywide basis</a:t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03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906" y="1937330"/>
            <a:ext cx="9599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Candidates may not accept contributions after: 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84398" y="453856"/>
            <a:ext cx="11334302" cy="89260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latin typeface="+mn-lt"/>
                <a:cs typeface="Arial" panose="020B0604020202020204" pitchFamily="34" charset="0"/>
              </a:rPr>
              <a:t>When to Stop Accepting Contributions </a:t>
            </a:r>
            <a:endParaRPr lang="en-US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199" y="2564212"/>
            <a:ext cx="76830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</a:t>
            </a:r>
            <a:r>
              <a:rPr lang="en-US" sz="28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date 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candidate </a:t>
            </a:r>
            <a:r>
              <a:rPr lang="en-US" sz="28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withdraws his or her 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candidacy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Is </a:t>
            </a:r>
            <a:r>
              <a:rPr lang="en-US" sz="28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defeated </a:t>
            </a:r>
            <a:endParaRPr lang="en-US" sz="28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Becomes </a:t>
            </a:r>
            <a:r>
              <a:rPr lang="en-US" sz="28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unopposed </a:t>
            </a:r>
            <a:endParaRPr lang="en-US" sz="28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Is </a:t>
            </a:r>
            <a:r>
              <a:rPr lang="en-US" sz="28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elected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12489" cy="1400530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Contribution Limits</a:t>
            </a:r>
            <a:r>
              <a:rPr lang="en-US" b="1" dirty="0">
                <a:cs typeface="Arial" panose="020B0604020202020204" pitchFamily="34" charset="0"/>
              </a:rPr>
              <a:t/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2359" y="2566077"/>
            <a:ext cx="10373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Exception: Contribution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limits do not apply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to contributions by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a candidate to his or her own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campaign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40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4388" y="1601777"/>
            <a:ext cx="913257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REMEMBER!</a:t>
            </a:r>
          </a:p>
          <a:p>
            <a:pPr algn="ctr"/>
            <a:endParaRPr lang="en-US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primary and general </a:t>
            </a:r>
            <a:r>
              <a:rPr lang="en-US" sz="42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sz="42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lections</a:t>
            </a:r>
          </a:p>
          <a:p>
            <a:pPr algn="ctr"/>
            <a:r>
              <a:rPr lang="en-US" sz="42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are separate elections</a:t>
            </a:r>
            <a:endParaRPr lang="en-US" sz="42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78937" cy="798013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smtClean="0">
                <a:latin typeface="+mn-lt"/>
                <a:cs typeface="Arial" panose="020B0604020202020204" pitchFamily="34" charset="0"/>
              </a:rPr>
              <a:t>Debit and Credit Card Contributions</a:t>
            </a:r>
            <a:endParaRPr lang="en-US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3890" y="1853248"/>
            <a:ext cx="98797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 candidate may accept contributions via: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>	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7572" y="2453314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Credit c</a:t>
            </a:r>
            <a:r>
              <a:rPr lang="en-US" sz="2800" b="1" dirty="0" smtClean="0">
                <a:cs typeface="Arial" panose="020B0604020202020204" pitchFamily="34" charset="0"/>
              </a:rPr>
              <a:t>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Debit card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Money order</a:t>
            </a:r>
          </a:p>
          <a:p>
            <a:r>
              <a:rPr lang="en-US" sz="2800" b="1" dirty="0">
                <a:cs typeface="Arial" panose="020B0604020202020204" pitchFamily="34" charset="0"/>
              </a:rPr>
              <a:t/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>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0317" y="4627351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Categorized as a “check” for reporting purposes</a:t>
            </a:r>
            <a:endParaRPr lang="en-US" sz="2800" dirty="0"/>
          </a:p>
        </p:txBody>
      </p:sp>
      <p:pic>
        <p:nvPicPr>
          <p:cNvPr id="10" name="Picture 9" descr="Best &lt;strong&gt;Credit&lt;/strong&gt; &lt;strong&gt;Cards&lt;/strong&gt; Offering 0% APR On Purchas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30" y="2453314"/>
            <a:ext cx="3436903" cy="19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452718"/>
            <a:ext cx="11550869" cy="755972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Cash Contributions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3159" y="2558616"/>
            <a:ext cx="59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A cash </a:t>
            </a:r>
            <a:r>
              <a:rPr lang="en-US" sz="2800" b="1" dirty="0" smtClean="0">
                <a:cs typeface="Arial" panose="020B0604020202020204" pitchFamily="34" charset="0"/>
              </a:rPr>
              <a:t>contribution may not exceed $</a:t>
            </a:r>
            <a:r>
              <a:rPr lang="en-US" sz="2800" b="1" dirty="0">
                <a:cs typeface="Arial" panose="020B0604020202020204" pitchFamily="34" charset="0"/>
              </a:rPr>
              <a:t>50 per </a:t>
            </a:r>
            <a:r>
              <a:rPr lang="en-US" sz="2800" b="1" dirty="0" smtClean="0">
                <a:cs typeface="Arial" panose="020B0604020202020204" pitchFamily="34" charset="0"/>
              </a:rPr>
              <a:t>election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6" name="Picture 5" descr="Where Can I Cash a &lt;strong&gt;Cashier's Check&lt;/strong&gt;? | GOBankingRate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r="5887"/>
          <a:stretch/>
        </p:blipFill>
        <p:spPr>
          <a:xfrm>
            <a:off x="7819698" y="2033099"/>
            <a:ext cx="3440746" cy="23497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8248" y="5489818"/>
            <a:ext cx="11913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Note: Money </a:t>
            </a:r>
            <a:r>
              <a:rPr lang="en-US" sz="2800" b="1" dirty="0">
                <a:solidFill>
                  <a:srgbClr val="FFC000"/>
                </a:solidFill>
                <a:cs typeface="Arial" panose="020B0604020202020204" pitchFamily="34" charset="0"/>
              </a:rPr>
              <a:t>orders and traveler’s checks </a:t>
            </a:r>
            <a:endParaRPr lang="en-US" sz="2800" b="1" dirty="0" smtClean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are </a:t>
            </a:r>
            <a:r>
              <a:rPr lang="en-US" sz="2800" b="1" dirty="0">
                <a:solidFill>
                  <a:srgbClr val="FFC000"/>
                </a:solidFill>
                <a:cs typeface="Arial" panose="020B0604020202020204" pitchFamily="34" charset="0"/>
              </a:rPr>
              <a:t>not considered “cash</a:t>
            </a:r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69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45" y="452718"/>
            <a:ext cx="11876689" cy="776992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In-kind Contributions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964186" y="1650997"/>
            <a:ext cx="103737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Anything of value made for the purpose of influencing the results of an </a:t>
            </a:r>
            <a:r>
              <a:rPr lang="en-US" sz="2800" b="1" dirty="0" smtClean="0"/>
              <a:t>election</a:t>
            </a:r>
          </a:p>
          <a:p>
            <a:endParaRPr lang="en-US" sz="2800" b="1" dirty="0"/>
          </a:p>
          <a:p>
            <a:r>
              <a:rPr lang="en-US" sz="2800" b="1" dirty="0"/>
              <a:t>Candidates may give unlimited in-kind donations to their own campaign</a:t>
            </a:r>
            <a:endParaRPr lang="en-US" sz="2800" dirty="0"/>
          </a:p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In-kind </a:t>
            </a:r>
            <a:r>
              <a:rPr lang="en-US" sz="2800" b="1" dirty="0" smtClean="0"/>
              <a:t>contributions: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Must </a:t>
            </a:r>
            <a:r>
              <a:rPr lang="en-US" sz="2800" b="1" dirty="0"/>
              <a:t>be reported using a fair market </a:t>
            </a:r>
            <a:r>
              <a:rPr lang="en-US" sz="2800" b="1" dirty="0" smtClean="0"/>
              <a:t>value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Are subject to contribution limits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98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35" y="574157"/>
            <a:ext cx="11258187" cy="850564"/>
          </a:xfrm>
        </p:spPr>
        <p:txBody>
          <a:bodyPr/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600" b="1" dirty="0" smtClean="0">
                <a:latin typeface="+mn-lt"/>
                <a:cs typeface="Arial" panose="020B0604020202020204" pitchFamily="34" charset="0"/>
              </a:rPr>
              <a:t>Exceptions to In-kind 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C</a:t>
            </a:r>
            <a:r>
              <a:rPr lang="en-US" sz="3600" b="1" dirty="0" smtClean="0">
                <a:latin typeface="+mn-lt"/>
                <a:cs typeface="Arial" panose="020B0604020202020204" pitchFamily="34" charset="0"/>
              </a:rPr>
              <a:t>ontributions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6951" y="1997839"/>
            <a:ext cx="95118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Personal services provided </a:t>
            </a:r>
            <a:r>
              <a:rPr lang="en-US" sz="2800" b="1" dirty="0" smtClean="0">
                <a:cs typeface="Arial" panose="020B0604020202020204" pitchFamily="34" charset="0"/>
              </a:rPr>
              <a:t>without compensation </a:t>
            </a:r>
            <a:r>
              <a:rPr lang="en-US" sz="2800" b="1" dirty="0">
                <a:cs typeface="Arial" panose="020B0604020202020204" pitchFamily="34" charset="0"/>
              </a:rPr>
              <a:t>by </a:t>
            </a:r>
            <a:r>
              <a:rPr lang="en-US" sz="2800" b="1" dirty="0" smtClean="0">
                <a:cs typeface="Arial" panose="020B0604020202020204" pitchFamily="34" charset="0"/>
              </a:rPr>
              <a:t>volunteers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Independent </a:t>
            </a:r>
            <a:r>
              <a:rPr lang="en-US" sz="2800" b="1" dirty="0">
                <a:cs typeface="Arial" panose="020B0604020202020204" pitchFamily="34" charset="0"/>
              </a:rPr>
              <a:t>expenditures, as defined in Section 106.011(5)F.S</a:t>
            </a:r>
            <a:r>
              <a:rPr lang="en-US" sz="2800" b="1" dirty="0" smtClean="0"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Endorsements </a:t>
            </a:r>
            <a:r>
              <a:rPr lang="en-US" sz="2800" b="1" dirty="0">
                <a:cs typeface="Arial" panose="020B0604020202020204" pitchFamily="34" charset="0"/>
              </a:rPr>
              <a:t>of 3 or more candidates by </a:t>
            </a:r>
            <a:r>
              <a:rPr lang="en-US" sz="2800" b="1" dirty="0" smtClean="0">
                <a:cs typeface="Arial" panose="020B0604020202020204" pitchFamily="34" charset="0"/>
              </a:rPr>
              <a:t>political committees or parties</a:t>
            </a:r>
            <a:r>
              <a:rPr lang="en-US" sz="2800" b="1" dirty="0">
                <a:cs typeface="Arial" panose="020B0604020202020204" pitchFamily="34" charset="0"/>
              </a:rPr>
              <a:t/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12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7" y="274043"/>
            <a:ext cx="11855669" cy="755971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Anonymous Contributions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068" y="1671146"/>
            <a:ext cx="90914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Must be reported as an anonymous contribution</a:t>
            </a:r>
          </a:p>
          <a:p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A letter should be submitted to the filing officer explaining the circumstances surrounding acceptance of an anonymous contribution</a:t>
            </a:r>
          </a:p>
          <a:p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Candidate cannot spend the anonymous contribution, but at the end of the campaign, can donate funds to the appropriate entity under 106.141 F.S.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5" name="Picture 4" descr="Free vector graphic: &lt;strong&gt;Anonymous&lt;/strong&gt;, Avatar, Unknown, &lt;strong&gt;Person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40" y="2795753"/>
            <a:ext cx="2017227" cy="20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9020" y="1492469"/>
            <a:ext cx="92175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b="1" dirty="0" smtClean="0">
                <a:cs typeface="Arial" panose="020B0604020202020204" pitchFamily="34" charset="0"/>
              </a:rPr>
              <a:t>FILING FOR OFFICE </a:t>
            </a:r>
            <a:endParaRPr lang="en-US" sz="4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1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1" y="452718"/>
            <a:ext cx="11612880" cy="140053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b="1" dirty="0" smtClean="0">
                <a:latin typeface="+mn-lt"/>
                <a:cs typeface="Arial" panose="020B0604020202020204" pitchFamily="34" charset="0"/>
              </a:rPr>
              <a:t>Joint Accounts</a:t>
            </a:r>
            <a:br>
              <a:rPr lang="en-US" b="1" dirty="0" smtClean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6138" y="2546921"/>
            <a:ext cx="96279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When a candidate receives a contribution in the form of a check drawn on a joint account, the person</a:t>
            </a:r>
            <a:r>
              <a:rPr 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>
                <a:cs typeface="Arial" panose="020B0604020202020204" pitchFamily="34" charset="0"/>
              </a:rPr>
              <a:t>signing the check is considered the contributor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89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39" y="452718"/>
            <a:ext cx="11687502" cy="650868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Fundraisers</a:t>
            </a:r>
            <a:br>
              <a:rPr lang="en-US" b="1" dirty="0" smtClean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/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 descr="Spectacles, Billeterie, évènements sportifs - Chica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01" y="2158266"/>
            <a:ext cx="2402195" cy="20143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8785" y="2062597"/>
            <a:ext cx="70629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All monies and contributions received from campaign </a:t>
            </a:r>
            <a:r>
              <a:rPr lang="en-US" sz="2800" b="1" dirty="0" smtClean="0">
                <a:cs typeface="Arial" panose="020B0604020202020204" pitchFamily="34" charset="0"/>
              </a:rPr>
              <a:t>fundraisers </a:t>
            </a:r>
            <a:r>
              <a:rPr lang="en-US" sz="2800" b="1" dirty="0">
                <a:cs typeface="Arial" panose="020B0604020202020204" pitchFamily="34" charset="0"/>
              </a:rPr>
              <a:t>are campaign </a:t>
            </a:r>
            <a:r>
              <a:rPr lang="en-US" sz="2800" b="1" dirty="0" smtClean="0">
                <a:cs typeface="Arial" panose="020B0604020202020204" pitchFamily="34" charset="0"/>
              </a:rPr>
              <a:t>contributions</a:t>
            </a:r>
          </a:p>
          <a:p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Subject </a:t>
            </a:r>
            <a:r>
              <a:rPr lang="en-US" sz="2800" b="1" dirty="0">
                <a:cs typeface="Arial" panose="020B0604020202020204" pitchFamily="34" charset="0"/>
              </a:rPr>
              <a:t>to contribution limits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89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38" y="452718"/>
            <a:ext cx="11655971" cy="78750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Unauthorized Contributions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8689" y="2166684"/>
            <a:ext cx="92596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Any contribution received on the day of the election or less than 5 days before the day of the election must be returned to the contributor and may not be used or expended by or on behalf of the candidate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27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45" y="452718"/>
            <a:ext cx="12162966" cy="1400530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 DS-DE 2: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cs typeface="Arial" panose="020B0604020202020204" pitchFamily="34" charset="0"/>
              </a:rPr>
              <a:t>Returning Contributions</a:t>
            </a:r>
            <a:r>
              <a:rPr lang="en-US" b="1" dirty="0" smtClean="0">
                <a:cs typeface="Arial" panose="020B0604020202020204" pitchFamily="34" charset="0"/>
              </a:rPr>
              <a:t/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62" y="2021413"/>
            <a:ext cx="3278754" cy="420071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945" y="1859340"/>
            <a:ext cx="75359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If the contribution has been deposited into the campaign account: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endParaRPr lang="en-US" sz="2800" b="1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Report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the contribution returned on Form DS-DE 2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endParaRPr lang="en-US" sz="2800" b="1" dirty="0" smtClean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Write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a check from the campaign account to the contributor for the amount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of the contribution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dirty="0">
                <a:latin typeface="+mj-lt"/>
                <a:cs typeface="Arial" panose="020B0604020202020204" pitchFamily="34" charset="0"/>
              </a:rPr>
            </a:b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30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214" y="2176226"/>
            <a:ext cx="102055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Report returned contributions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Use the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itemized contribution report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to record the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contribution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type as “refund”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Returned contributions are reported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as a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negative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291" y="525517"/>
            <a:ext cx="11792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Returning Contributions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5" y="397015"/>
            <a:ext cx="11267089" cy="843206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cs typeface="Arial" panose="020B0604020202020204" pitchFamily="34" charset="0"/>
              </a:rPr>
              <a:t>Candidates Changing </a:t>
            </a:r>
            <a:r>
              <a:rPr lang="en-US" sz="3800" b="1" dirty="0">
                <a:cs typeface="Arial" panose="020B0604020202020204" pitchFamily="34" charset="0"/>
              </a:rPr>
              <a:t>D</a:t>
            </a:r>
            <a:r>
              <a:rPr lang="en-US" sz="3800" b="1" dirty="0" smtClean="0">
                <a:cs typeface="Arial" panose="020B0604020202020204" pitchFamily="34" charset="0"/>
              </a:rPr>
              <a:t>esignated </a:t>
            </a:r>
            <a:r>
              <a:rPr lang="en-US" sz="3800" b="1" dirty="0">
                <a:cs typeface="Arial" panose="020B0604020202020204" pitchFamily="34" charset="0"/>
              </a:rPr>
              <a:t>O</a:t>
            </a:r>
            <a:r>
              <a:rPr lang="en-US" sz="3800" b="1" dirty="0" smtClean="0">
                <a:cs typeface="Arial" panose="020B0604020202020204" pitchFamily="34" charset="0"/>
              </a:rPr>
              <a:t>ffice</a:t>
            </a:r>
            <a:br>
              <a:rPr lang="en-US" sz="3800" b="1" dirty="0" smtClean="0">
                <a:cs typeface="Arial" panose="020B0604020202020204" pitchFamily="34" charset="0"/>
              </a:rPr>
            </a:br>
            <a:r>
              <a:rPr lang="en-US" sz="3800" b="1" dirty="0">
                <a:cs typeface="Arial" panose="020B0604020202020204" pitchFamily="34" charset="0"/>
              </a:rPr>
              <a:t/>
            </a:r>
            <a:br>
              <a:rPr lang="en-US" sz="3800" b="1" dirty="0">
                <a:cs typeface="Arial" panose="020B0604020202020204" pitchFamily="34" charset="0"/>
              </a:rPr>
            </a:br>
            <a:endParaRPr lang="en-US" sz="3800" b="1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12" y="1128811"/>
            <a:ext cx="10457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If a candidate changes the designated office for which they are a candidate:</a:t>
            </a:r>
          </a:p>
          <a:p>
            <a:endParaRPr lang="en-US" sz="2800" b="1" dirty="0" smtClean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Must submit a new Form DS-DE 9 and a written statement to SOE filing officer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Must notify all contributors in writing of intent to seek a different office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Must offer to return pro rata and, upon request, return the contribution within 30 days of the notification </a:t>
            </a:r>
          </a:p>
        </p:txBody>
      </p:sp>
    </p:spTree>
    <p:extLst>
      <p:ext uri="{BB962C8B-B14F-4D97-AF65-F5344CB8AC3E}">
        <p14:creationId xmlns:p14="http://schemas.microsoft.com/office/powerpoint/2010/main" val="21762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193" y="2442147"/>
            <a:ext cx="1056289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May use the contribution if the donor does not request the contribution be returned within the 30-day period</a:t>
            </a:r>
          </a:p>
          <a:p>
            <a:endParaRPr lang="en-US" sz="2800" b="1" dirty="0" smtClean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The amount of the prior contribution for the former office counts toward the contribution limit for the new office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4330" y="505270"/>
            <a:ext cx="10778634" cy="140053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cs typeface="Arial" panose="020B0604020202020204" pitchFamily="34" charset="0"/>
              </a:rPr>
              <a:t>Candidates Changing </a:t>
            </a:r>
            <a:r>
              <a:rPr lang="en-US" sz="3800" b="1" dirty="0">
                <a:cs typeface="Arial" panose="020B0604020202020204" pitchFamily="34" charset="0"/>
              </a:rPr>
              <a:t>D</a:t>
            </a:r>
            <a:r>
              <a:rPr lang="en-US" sz="3800" b="1" dirty="0" smtClean="0">
                <a:cs typeface="Arial" panose="020B0604020202020204" pitchFamily="34" charset="0"/>
              </a:rPr>
              <a:t>esignated </a:t>
            </a:r>
            <a:r>
              <a:rPr lang="en-US" sz="3800" b="1" dirty="0">
                <a:cs typeface="Arial" panose="020B0604020202020204" pitchFamily="34" charset="0"/>
              </a:rPr>
              <a:t>O</a:t>
            </a:r>
            <a:r>
              <a:rPr lang="en-US" sz="3800" b="1" dirty="0" smtClean="0">
                <a:cs typeface="Arial" panose="020B0604020202020204" pitchFamily="34" charset="0"/>
              </a:rPr>
              <a:t>ffice</a:t>
            </a:r>
            <a:br>
              <a:rPr lang="en-US" sz="3800" b="1" dirty="0" smtClean="0">
                <a:cs typeface="Arial" panose="020B0604020202020204" pitchFamily="34" charset="0"/>
              </a:rPr>
            </a:br>
            <a:r>
              <a:rPr lang="en-US" sz="3800" b="1" dirty="0">
                <a:cs typeface="Arial" panose="020B0604020202020204" pitchFamily="34" charset="0"/>
              </a:rPr>
              <a:t/>
            </a:r>
            <a:br>
              <a:rPr lang="en-US" sz="3800" b="1" dirty="0">
                <a:cs typeface="Arial" panose="020B0604020202020204" pitchFamily="34" charset="0"/>
              </a:rPr>
            </a:br>
            <a:r>
              <a:rPr lang="en-US" b="1" dirty="0" smtClean="0">
                <a:cs typeface="Arial" panose="020B0604020202020204" pitchFamily="34" charset="0"/>
              </a:rPr>
              <a:t/>
            </a:r>
            <a:br>
              <a:rPr lang="en-US" b="1" dirty="0" smtClean="0">
                <a:cs typeface="Arial" panose="020B0604020202020204" pitchFamily="34" charset="0"/>
              </a:rPr>
            </a:b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25" y="326594"/>
            <a:ext cx="10894248" cy="1249958"/>
          </a:xfrm>
        </p:spPr>
        <p:txBody>
          <a:bodyPr/>
          <a:lstStyle/>
          <a:p>
            <a:pPr algn="ctr"/>
            <a:r>
              <a:rPr lang="en-US" b="1" dirty="0"/>
              <a:t>Form DS-DE </a:t>
            </a:r>
            <a:r>
              <a:rPr lang="en-US" b="1" dirty="0" smtClean="0"/>
              <a:t>86: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 smtClean="0"/>
              <a:t>Request for Return of Contribution </a:t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46" y="1576552"/>
            <a:ext cx="3776144" cy="499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7767" y="2555661"/>
            <a:ext cx="50029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If </a:t>
            </a:r>
            <a:r>
              <a:rPr lang="en-US" sz="2800" b="1" dirty="0" smtClean="0">
                <a:cs typeface="Arial" panose="020B0604020202020204" pitchFamily="34" charset="0"/>
              </a:rPr>
              <a:t>a contributor </a:t>
            </a:r>
            <a:r>
              <a:rPr lang="en-US" sz="2800" b="1" dirty="0">
                <a:cs typeface="Arial" panose="020B0604020202020204" pitchFamily="34" charset="0"/>
              </a:rPr>
              <a:t>would like a </a:t>
            </a:r>
            <a:r>
              <a:rPr lang="en-US" sz="2800" b="1" dirty="0" smtClean="0">
                <a:cs typeface="Arial" panose="020B0604020202020204" pitchFamily="34" charset="0"/>
              </a:rPr>
              <a:t>refund, use the </a:t>
            </a:r>
            <a:r>
              <a:rPr lang="en-US" sz="2800" b="1" dirty="0">
                <a:cs typeface="Arial" panose="020B0604020202020204" pitchFamily="34" charset="0"/>
              </a:rPr>
              <a:t>DS-DE 86 form to request the return of the contribution</a:t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110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59" y="288779"/>
            <a:ext cx="11719034" cy="814807"/>
          </a:xfrm>
        </p:spPr>
        <p:txBody>
          <a:bodyPr/>
          <a:lstStyle/>
          <a:p>
            <a:r>
              <a:rPr lang="en-US" b="1" dirty="0" smtClean="0">
                <a:cs typeface="Arial" panose="020B0604020202020204" pitchFamily="34" charset="0"/>
              </a:rPr>
              <a:t>                           Loans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2454" y="1363488"/>
            <a:ext cx="111619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Loans are considered contributions and are subject </a:t>
            </a:r>
            <a:r>
              <a:rPr lang="en-US" sz="2800" b="1" dirty="0" smtClean="0">
                <a:cs typeface="Arial" panose="020B0604020202020204" pitchFamily="34" charset="0"/>
              </a:rPr>
              <a:t>to contribution </a:t>
            </a:r>
            <a:r>
              <a:rPr lang="en-US" sz="2800" b="1" dirty="0">
                <a:cs typeface="Arial" panose="020B0604020202020204" pitchFamily="34" charset="0"/>
              </a:rPr>
              <a:t>limitations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>
                <a:cs typeface="Arial" panose="020B0604020202020204" pitchFamily="34" charset="0"/>
              </a:rPr>
              <a:t/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Exception: Loans </a:t>
            </a:r>
            <a:r>
              <a:rPr lang="en-US" sz="2800" b="1" dirty="0">
                <a:solidFill>
                  <a:srgbClr val="FFC000"/>
                </a:solidFill>
                <a:cs typeface="Arial" panose="020B0604020202020204" pitchFamily="34" charset="0"/>
              </a:rPr>
              <a:t>made by a candidate to his </a:t>
            </a:r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or her own </a:t>
            </a:r>
            <a:r>
              <a:rPr lang="en-US" sz="2800" b="1" dirty="0">
                <a:solidFill>
                  <a:srgbClr val="FFC000"/>
                </a:solidFill>
                <a:cs typeface="Arial" panose="020B0604020202020204" pitchFamily="34" charset="0"/>
              </a:rPr>
              <a:t>campaign are not subject to contribution </a:t>
            </a:r>
            <a:r>
              <a:rPr lang="en-US" sz="28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limits</a:t>
            </a:r>
          </a:p>
          <a:p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A </a:t>
            </a:r>
            <a:r>
              <a:rPr lang="en-US" sz="2800" b="1" dirty="0">
                <a:cs typeface="Arial" panose="020B0604020202020204" pitchFamily="34" charset="0"/>
              </a:rPr>
              <a:t>candidate making a loan to his or her campaign may be reimbursed for the loan at any time the campaign account has sufficient </a:t>
            </a:r>
            <a:r>
              <a:rPr lang="en-US" sz="2800" b="1" dirty="0" smtClean="0">
                <a:cs typeface="Arial" panose="020B0604020202020204" pitchFamily="34" charset="0"/>
              </a:rPr>
              <a:t>funds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Loans </a:t>
            </a:r>
            <a:r>
              <a:rPr lang="en-US" sz="2800" b="1" dirty="0">
                <a:cs typeface="Arial" panose="020B0604020202020204" pitchFamily="34" charset="0"/>
              </a:rPr>
              <a:t>must be reported on the campaign treasurer’s report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710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65760"/>
            <a:ext cx="11933313" cy="990074"/>
          </a:xfrm>
        </p:spPr>
        <p:txBody>
          <a:bodyPr/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Form DS-DE </a:t>
            </a:r>
            <a:r>
              <a:rPr lang="en-US" b="1" dirty="0" smtClean="0">
                <a:cs typeface="Arial" panose="020B0604020202020204" pitchFamily="34" charset="0"/>
              </a:rPr>
              <a:t>73: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2000" b="1" dirty="0" smtClean="0">
                <a:cs typeface="Arial" panose="020B0604020202020204" pitchFamily="34" charset="0"/>
              </a:rPr>
              <a:t>Campaign Loans Report </a:t>
            </a:r>
            <a:r>
              <a:rPr lang="en-US" sz="2000" dirty="0" smtClean="0">
                <a:cs typeface="Arial" panose="020B0604020202020204" pitchFamily="34" charset="0"/>
              </a:rPr>
              <a:t>                                                              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1540" r="3522" b="1540"/>
          <a:stretch>
            <a:fillRect/>
          </a:stretch>
        </p:blipFill>
        <p:spPr bwMode="auto">
          <a:xfrm>
            <a:off x="7958597" y="1677109"/>
            <a:ext cx="2353189" cy="327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72" y="3157705"/>
            <a:ext cx="2365312" cy="327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1657" y="1595021"/>
            <a:ext cx="729418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All personal loans exceeding $500 in value, made in the 12 months preceding a candidate’s election to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office,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must file the DS-DE 73 form</a:t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>Any person who makes a contribution to pay all or part of a loan incurred in the 12 months preceding the election, to be used for the campaign, may not contribute more than the amount allowed by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law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68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7199" cy="1400530"/>
          </a:xfrm>
        </p:spPr>
        <p:txBody>
          <a:bodyPr/>
          <a:lstStyle/>
          <a:p>
            <a:pPr algn="ctr"/>
            <a:r>
              <a:rPr lang="en-US" b="1" dirty="0" smtClean="0"/>
              <a:t>Filing Officer: SOE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1753" y="274114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/>
              <a:t>The SOE </a:t>
            </a:r>
            <a:r>
              <a:rPr lang="en-US" sz="2800" b="1" dirty="0"/>
              <a:t>is the filing officer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i="1" dirty="0">
                <a:solidFill>
                  <a:srgbClr val="FFC000"/>
                </a:solidFill>
              </a:rPr>
              <a:t>Exception</a:t>
            </a:r>
            <a:r>
              <a:rPr lang="en-US" sz="2800" b="1" dirty="0">
                <a:solidFill>
                  <a:srgbClr val="FFC000"/>
                </a:solidFill>
              </a:rPr>
              <a:t>: municipal candidates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56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83" y="2280745"/>
            <a:ext cx="12002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+mj-lt"/>
                <a:cs typeface="Arial" panose="020B0604020202020204" pitchFamily="34" charset="0"/>
              </a:rPr>
              <a:t>CAMPAIGN FINANCE: EXPENDITURES</a:t>
            </a:r>
            <a:endParaRPr lang="en-US" sz="4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2207"/>
            <a:ext cx="11772900" cy="734951"/>
          </a:xfrm>
        </p:spPr>
        <p:txBody>
          <a:bodyPr/>
          <a:lstStyle/>
          <a:p>
            <a:r>
              <a:rPr lang="en-US" b="1" dirty="0" smtClean="0"/>
              <a:t>          Campaign Finance: Expenditures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        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219199" y="2574721"/>
            <a:ext cx="92280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An expenditure is a purchase, payment, distribution, loan,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advance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or transfer of funds for the purpose of influencing the results of an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election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66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326892"/>
            <a:ext cx="12054840" cy="955668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Campaign Expenditures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8083" y="2057432"/>
            <a:ext cx="92540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Pay all campaign expenditures with </a:t>
            </a:r>
            <a:r>
              <a:rPr lang="en-US" sz="2800" b="1" dirty="0" smtClean="0">
                <a:cs typeface="Arial" panose="020B0604020202020204" pitchFamily="34" charset="0"/>
              </a:rPr>
              <a:t>a campaign </a:t>
            </a:r>
            <a:r>
              <a:rPr lang="en-US" sz="2800" b="1" dirty="0">
                <a:cs typeface="Arial" panose="020B0604020202020204" pitchFamily="34" charset="0"/>
              </a:rPr>
              <a:t>check (except petty cash</a:t>
            </a:r>
            <a:r>
              <a:rPr lang="en-US" sz="2800" b="1" dirty="0" smtClean="0"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Pay </a:t>
            </a:r>
            <a:r>
              <a:rPr lang="en-US" sz="2800" b="1" dirty="0">
                <a:cs typeface="Arial" panose="020B0604020202020204" pitchFamily="34" charset="0"/>
              </a:rPr>
              <a:t>all expenses upon final delivery and acceptance of </a:t>
            </a:r>
            <a:r>
              <a:rPr lang="en-US" sz="2800" b="1" dirty="0" smtClean="0">
                <a:cs typeface="Arial" panose="020B0604020202020204" pitchFamily="34" charset="0"/>
              </a:rPr>
              <a:t>goods and services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Pay </a:t>
            </a:r>
            <a:r>
              <a:rPr lang="en-US" sz="2800" b="1" dirty="0">
                <a:cs typeface="Arial" panose="020B0604020202020204" pitchFamily="34" charset="0"/>
              </a:rPr>
              <a:t>for public utilities when bill </a:t>
            </a:r>
            <a:r>
              <a:rPr lang="en-US" sz="2800" b="1" dirty="0" smtClean="0">
                <a:cs typeface="Arial" panose="020B0604020202020204" pitchFamily="34" charset="0"/>
              </a:rPr>
              <a:t>is received</a:t>
            </a:r>
          </a:p>
          <a:p>
            <a:r>
              <a:rPr lang="en-US" sz="2800" b="1" dirty="0" smtClean="0">
                <a:cs typeface="Arial" panose="020B0604020202020204" pitchFamily="34" charset="0"/>
              </a:rPr>
              <a:t>	(utility </a:t>
            </a:r>
            <a:r>
              <a:rPr lang="en-US" sz="2800" b="1" dirty="0">
                <a:cs typeface="Arial" panose="020B0604020202020204" pitchFamily="34" charset="0"/>
              </a:rPr>
              <a:t>companies must charge a deposit to meet </a:t>
            </a:r>
            <a:r>
              <a:rPr lang="en-US" sz="2800" b="1" dirty="0" smtClean="0">
                <a:cs typeface="Arial" panose="020B0604020202020204" pitchFamily="34" charset="0"/>
              </a:rPr>
              <a:t>	all </a:t>
            </a:r>
            <a:r>
              <a:rPr lang="en-US" sz="2800" b="1" dirty="0">
                <a:cs typeface="Arial" panose="020B0604020202020204" pitchFamily="34" charset="0"/>
              </a:rPr>
              <a:t>anticipated charges during a billing </a:t>
            </a:r>
            <a:r>
              <a:rPr lang="en-US" sz="2800" b="1" dirty="0" smtClean="0">
                <a:cs typeface="Arial" panose="020B0604020202020204" pitchFamily="34" charset="0"/>
              </a:rPr>
              <a:t>period)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483476" y="140838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A candidate must: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84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2" y="358126"/>
            <a:ext cx="11908221" cy="829544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Campaign Account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399" y="1645299"/>
            <a:ext cx="103526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Campaign accounts must contain: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Name of the candidate or committee within it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Name of bank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Account number</a:t>
            </a:r>
          </a:p>
        </p:txBody>
      </p:sp>
      <p:pic>
        <p:nvPicPr>
          <p:cNvPr id="4" name="Picture 3" descr="Opening a &lt;strong&gt;Bank&lt;/strong&gt; &lt;strong&gt;Account&lt;/strong&gt; For Your Political &lt;strong&gt;Campaign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61" y="3297674"/>
            <a:ext cx="3361833" cy="25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93" y="452718"/>
            <a:ext cx="11897710" cy="798013"/>
          </a:xfrm>
        </p:spPr>
        <p:txBody>
          <a:bodyPr/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Campaign </a:t>
            </a:r>
            <a:r>
              <a:rPr lang="en-US" b="1" dirty="0" smtClean="0">
                <a:cs typeface="Arial" panose="020B0604020202020204" pitchFamily="34" charset="0"/>
              </a:rPr>
              <a:t>Checks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8275" y="1785751"/>
            <a:ext cx="8860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Checks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must contain as a minimum the following information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:</a:t>
            </a:r>
            <a:endParaRPr lang="en-US" sz="2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0219" y="2739858"/>
            <a:ext cx="8912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Exact amount of expenditure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Signature of campaign treasurer/deputy treasurer, who is responsible for accuracy of all checks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Exact </a:t>
            </a:r>
            <a:r>
              <a:rPr lang="en-US" sz="2800" b="1" dirty="0">
                <a:cs typeface="Arial" panose="020B0604020202020204" pitchFamily="34" charset="0"/>
              </a:rPr>
              <a:t>purpose of expenditure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Name of the payee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84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270" y="949610"/>
            <a:ext cx="7280910" cy="3416320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Name of the campaign account of the candidate or political committee</a:t>
            </a:r>
          </a:p>
          <a:p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en-US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April 6, </a:t>
            </a:r>
            <a:r>
              <a:rPr lang="en-US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2018</a:t>
            </a:r>
            <a:endParaRPr lang="en-US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Pay To 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Order of</a:t>
            </a:r>
            <a:endParaRPr lang="en-US" i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A-1 Sign Company______________________________$ 150.00                                     </a:t>
            </a:r>
          </a:p>
          <a:p>
            <a:r>
              <a:rPr lang="en-US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One </a:t>
            </a:r>
            <a:r>
              <a:rPr lang="en-US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Hundred and Fifty and </a:t>
            </a:r>
            <a:r>
              <a:rPr lang="en-US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00/100__________________  Dollars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Hometown Bank</a:t>
            </a:r>
          </a:p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Hometown, FL  01234</a:t>
            </a:r>
          </a:p>
          <a:p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 </a:t>
            </a:r>
            <a:r>
              <a:rPr lang="en-US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Sign Materials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Signature of Campaign Treasurer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5420" y="4834890"/>
            <a:ext cx="1035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nformation may be typed or hand printed on starter checks provided by the bank until printed checks arrive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5" y="263531"/>
            <a:ext cx="11603421" cy="803183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Debit cards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649" y="1140288"/>
            <a:ext cx="96141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Debit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cards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may be used for campaign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expenditures: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+mj-lt"/>
                <a:cs typeface="Arial" panose="020B0604020202020204" pitchFamily="34" charset="0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2404" y="1832785"/>
            <a:ext cx="99359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Must be from the same </a:t>
            </a:r>
            <a:r>
              <a:rPr lang="en-US" sz="2800" b="1" dirty="0">
                <a:cs typeface="Arial" panose="020B0604020202020204" pitchFamily="34" charset="0"/>
              </a:rPr>
              <a:t>bank as the designated primary </a:t>
            </a:r>
            <a:r>
              <a:rPr lang="en-US" sz="2800" b="1" dirty="0" smtClean="0">
                <a:cs typeface="Arial" panose="020B0604020202020204" pitchFamily="34" charset="0"/>
              </a:rPr>
              <a:t>depository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Must be </a:t>
            </a:r>
            <a:r>
              <a:rPr lang="en-US" sz="2800" b="1" dirty="0">
                <a:cs typeface="Arial" panose="020B0604020202020204" pitchFamily="34" charset="0"/>
              </a:rPr>
              <a:t>issued in the name of the treasurer, deputy </a:t>
            </a:r>
            <a:r>
              <a:rPr lang="en-US" sz="2800" b="1" dirty="0" smtClean="0">
                <a:cs typeface="Arial" panose="020B0604020202020204" pitchFamily="34" charset="0"/>
              </a:rPr>
              <a:t>treasurer </a:t>
            </a:r>
            <a:r>
              <a:rPr lang="en-US" sz="2800" b="1" dirty="0">
                <a:cs typeface="Arial" panose="020B0604020202020204" pitchFamily="34" charset="0"/>
              </a:rPr>
              <a:t>or authorized </a:t>
            </a:r>
            <a:r>
              <a:rPr lang="en-US" sz="2800" b="1" dirty="0" smtClean="0">
                <a:cs typeface="Arial" panose="020B0604020202020204" pitchFamily="34" charset="0"/>
              </a:rPr>
              <a:t>user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Must </a:t>
            </a:r>
            <a:r>
              <a:rPr lang="en-US" sz="2800" b="1" dirty="0">
                <a:cs typeface="Arial" panose="020B0604020202020204" pitchFamily="34" charset="0"/>
              </a:rPr>
              <a:t>contain </a:t>
            </a:r>
            <a:r>
              <a:rPr lang="en-US" sz="2800" b="1" dirty="0" smtClean="0">
                <a:cs typeface="Arial" panose="020B0604020202020204" pitchFamily="34" charset="0"/>
              </a:rPr>
              <a:t>the name </a:t>
            </a:r>
            <a:r>
              <a:rPr lang="en-US" sz="2800" b="1" dirty="0">
                <a:cs typeface="Arial" panose="020B0604020202020204" pitchFamily="34" charset="0"/>
              </a:rPr>
              <a:t>of </a:t>
            </a:r>
            <a:r>
              <a:rPr lang="en-US" sz="2800" b="1" dirty="0" smtClean="0">
                <a:cs typeface="Arial" panose="020B0604020202020204" pitchFamily="34" charset="0"/>
              </a:rPr>
              <a:t>the candidate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No </a:t>
            </a:r>
            <a:r>
              <a:rPr lang="en-US" sz="2800" b="1" dirty="0">
                <a:cs typeface="Arial" panose="020B0604020202020204" pitchFamily="34" charset="0"/>
              </a:rPr>
              <a:t>more than three debit cards shall be </a:t>
            </a:r>
            <a:r>
              <a:rPr lang="en-US" sz="2800" b="1" dirty="0" smtClean="0">
                <a:cs typeface="Arial" panose="020B0604020202020204" pitchFamily="34" charset="0"/>
              </a:rPr>
              <a:t>issued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Cannot </a:t>
            </a:r>
            <a:r>
              <a:rPr lang="en-US" sz="2800" b="1" dirty="0">
                <a:cs typeface="Arial" panose="020B0604020202020204" pitchFamily="34" charset="0"/>
              </a:rPr>
              <a:t>receive cash back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11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7" y="365617"/>
            <a:ext cx="11887200" cy="808523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Debit Card Receipts 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 smtClean="0">
                <a:cs typeface="Arial" panose="020B0604020202020204" pitchFamily="34" charset="0"/>
              </a:rPr>
              <a:t/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b="1" dirty="0" smtClean="0">
                <a:cs typeface="Arial" panose="020B0604020202020204" pitchFamily="34" charset="0"/>
              </a:rPr>
              <a:t>	</a:t>
            </a:r>
            <a:r>
              <a:rPr lang="en-US" sz="2800" b="1" dirty="0">
                <a:cs typeface="Arial" panose="020B0604020202020204" pitchFamily="34" charset="0"/>
              </a:rPr>
              <a:t/>
            </a:r>
            <a:br>
              <a:rPr lang="en-US" sz="2800" b="1" dirty="0">
                <a:cs typeface="Arial" panose="020B0604020202020204" pitchFamily="34" charset="0"/>
              </a:rPr>
            </a:br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3" name="Picture 2" descr="allaboutmagnets - How Do Magnetic Credit &lt;strong&gt;Card&lt;/strong&gt; Strips Work?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21" y="2133600"/>
            <a:ext cx="2567693" cy="1703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6647" y="1958970"/>
            <a:ext cx="84503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Last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four digits of the debit card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number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Exact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amount of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the expenditure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Name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of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payees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Signature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of authorized user (treasurer, etc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.)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Exact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purpose of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expenditure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If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not included on the receipt, information may be handwritten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/>
            </a:r>
            <a:br>
              <a:rPr lang="en-US" sz="2800" dirty="0">
                <a:latin typeface="+mj-lt"/>
                <a:cs typeface="Arial" panose="020B0604020202020204" pitchFamily="34" charset="0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3944" y="1435750"/>
            <a:ext cx="6478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All debit card receipts must </a:t>
            </a:r>
            <a:r>
              <a:rPr lang="en-US" sz="2800" b="1" dirty="0" smtClean="0">
                <a:cs typeface="Arial" panose="020B0604020202020204" pitchFamily="34" charset="0"/>
              </a:rPr>
              <a:t>contain: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34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1" y="284552"/>
            <a:ext cx="11655971" cy="892607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Credit </a:t>
            </a:r>
            <a:r>
              <a:rPr lang="en-US" b="1" dirty="0">
                <a:cs typeface="Arial" panose="020B0604020202020204" pitchFamily="34" charset="0"/>
              </a:rPr>
              <a:t>C</a:t>
            </a:r>
            <a:r>
              <a:rPr lang="en-US" b="1" dirty="0" smtClean="0">
                <a:cs typeface="Arial" panose="020B0604020202020204" pitchFamily="34" charset="0"/>
              </a:rPr>
              <a:t>ards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4911" y="2227190"/>
            <a:ext cx="65164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Candidates for statewide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office, such as governor, cabinet and supreme court justice, may obtain and use credit cards for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travel related campaign expenditures</a:t>
            </a:r>
            <a:endParaRPr lang="en-US" sz="2800" b="1" dirty="0">
              <a:latin typeface="+mj-lt"/>
            </a:endParaRPr>
          </a:p>
        </p:txBody>
      </p:sp>
      <p:pic>
        <p:nvPicPr>
          <p:cNvPr id="6" name="Picture 5" descr="&lt;strong&gt;Business&lt;/strong&gt; Travellers Value Hotel Wi-Fi | Representasia Ne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32" y="2227190"/>
            <a:ext cx="3226676" cy="22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28" y="416325"/>
            <a:ext cx="10852206" cy="732772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b="1" dirty="0" smtClean="0">
                <a:cs typeface="Arial" panose="020B0604020202020204" pitchFamily="34" charset="0"/>
              </a:rPr>
              <a:t>Expenditures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291" y="2666930"/>
            <a:ext cx="10161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cs typeface="Arial" panose="020B0604020202020204" pitchFamily="34" charset="0"/>
              </a:rPr>
              <a:t>here </a:t>
            </a:r>
            <a:r>
              <a:rPr lang="en-US" sz="2800" b="1" dirty="0">
                <a:cs typeface="Arial" panose="020B0604020202020204" pitchFamily="34" charset="0"/>
              </a:rPr>
              <a:t>are sufficient funds on deposit in the </a:t>
            </a:r>
            <a:r>
              <a:rPr lang="en-US" sz="2800" b="1" dirty="0" smtClean="0">
                <a:cs typeface="Arial" panose="020B0604020202020204" pitchFamily="34" charset="0"/>
              </a:rPr>
              <a:t>primary depository </a:t>
            </a:r>
            <a:r>
              <a:rPr lang="en-US" sz="2800" b="1" dirty="0">
                <a:cs typeface="Arial" panose="020B0604020202020204" pitchFamily="34" charset="0"/>
              </a:rPr>
              <a:t>account to pay </a:t>
            </a:r>
            <a:r>
              <a:rPr lang="en-US" sz="2800" b="1" dirty="0" smtClean="0">
                <a:cs typeface="Arial" panose="020B0604020202020204" pitchFamily="34" charset="0"/>
              </a:rPr>
              <a:t>the full </a:t>
            </a:r>
            <a:r>
              <a:rPr lang="en-US" sz="2800" b="1" dirty="0">
                <a:cs typeface="Arial" panose="020B0604020202020204" pitchFamily="34" charset="0"/>
              </a:rPr>
              <a:t>amount of </a:t>
            </a:r>
            <a:r>
              <a:rPr lang="en-US" sz="2800" b="1" dirty="0" smtClean="0">
                <a:cs typeface="Arial" panose="020B0604020202020204" pitchFamily="34" charset="0"/>
              </a:rPr>
              <a:t>the expenditure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Sufficient </a:t>
            </a:r>
            <a:r>
              <a:rPr lang="en-US" sz="2800" b="1" dirty="0">
                <a:cs typeface="Arial" panose="020B0604020202020204" pitchFamily="34" charset="0"/>
              </a:rPr>
              <a:t>funds to honor all other checks drawn </a:t>
            </a:r>
            <a:r>
              <a:rPr lang="en-US" sz="2800" b="1" dirty="0" smtClean="0">
                <a:cs typeface="Arial" panose="020B0604020202020204" pitchFamily="34" charset="0"/>
              </a:rPr>
              <a:t>on the  account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All </a:t>
            </a:r>
            <a:r>
              <a:rPr lang="en-US" sz="2800" b="1" dirty="0">
                <a:cs typeface="Arial" panose="020B0604020202020204" pitchFamily="34" charset="0"/>
              </a:rPr>
              <a:t>expenses previously authorized but not yet paid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27855" y="1430960"/>
            <a:ext cx="10720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cs typeface="Arial" panose="020B0604020202020204" pitchFamily="34" charset="0"/>
              </a:rPr>
              <a:t>IMPORTANT:</a:t>
            </a:r>
            <a:r>
              <a:rPr lang="en-US" sz="2800" b="1" dirty="0">
                <a:cs typeface="Arial" panose="020B0604020202020204" pitchFamily="34" charset="0"/>
              </a:rPr>
              <a:t> No candidate, campaign manager, treasurer or deputy treasurer shall authorize any </a:t>
            </a:r>
            <a:r>
              <a:rPr lang="en-US" sz="2800" b="1" dirty="0" smtClean="0">
                <a:cs typeface="Arial" panose="020B0604020202020204" pitchFamily="34" charset="0"/>
              </a:rPr>
              <a:t>expenses, unless: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201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72" y="1614224"/>
            <a:ext cx="9404723" cy="598316"/>
          </a:xfrm>
        </p:spPr>
        <p:txBody>
          <a:bodyPr/>
          <a:lstStyle/>
          <a:p>
            <a:r>
              <a:rPr lang="en-US" sz="2800" b="1" dirty="0" smtClean="0"/>
              <a:t>Prior to submitting the DS-DS 9 form, IRC candidates </a:t>
            </a:r>
            <a:r>
              <a:rPr lang="en-US" sz="2800" b="1" dirty="0"/>
              <a:t>must be: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276731" y="2610935"/>
            <a:ext cx="9595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Registered voter in </a:t>
            </a:r>
            <a:r>
              <a:rPr lang="en-US" sz="2800" b="1" dirty="0" smtClean="0"/>
              <a:t>IRC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Legal resident </a:t>
            </a:r>
            <a:r>
              <a:rPr lang="en-US" sz="2800" b="1" dirty="0"/>
              <a:t>of </a:t>
            </a:r>
            <a:r>
              <a:rPr lang="en-US" sz="2800" b="1" dirty="0" smtClean="0"/>
              <a:t>the district </a:t>
            </a:r>
            <a:r>
              <a:rPr lang="en-US" sz="2800" b="1" dirty="0"/>
              <a:t>they are representing when assuming </a:t>
            </a:r>
            <a:r>
              <a:rPr lang="en-US" sz="2800" b="1" dirty="0" smtClean="0"/>
              <a:t>office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9173" y="5270966"/>
            <a:ext cx="9675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</a:rPr>
              <a:t>Exception: </a:t>
            </a:r>
            <a:r>
              <a:rPr lang="en-US" sz="2800" b="1" dirty="0">
                <a:solidFill>
                  <a:srgbClr val="FFC000"/>
                </a:solidFill>
              </a:rPr>
              <a:t>School board and write-in candidates must be legal residents of their district at qualifying</a:t>
            </a: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6124" y="492879"/>
            <a:ext cx="11834647" cy="875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IRC Candidate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001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58" y="452718"/>
            <a:ext cx="11929242" cy="871585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Reporting Expenditures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7158" y="2264327"/>
            <a:ext cx="103632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Full name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Address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Amount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Date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Purpose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of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expenditure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Total amount withdrawn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from total spent from petty </a:t>
            </a: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cash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Total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sum of expenditures during the reporting period</a:t>
            </a:r>
            <a:endParaRPr lang="en-US" sz="28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702" y="158173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Each report must contain:</a:t>
            </a:r>
            <a:br>
              <a:rPr lang="en-US" sz="2800" b="1" dirty="0" smtClean="0">
                <a:cs typeface="Arial" panose="020B0604020202020204" pitchFamily="34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7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7" y="452718"/>
            <a:ext cx="11803117" cy="903116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Reimbursing </a:t>
            </a:r>
            <a:r>
              <a:rPr lang="en-US" b="1" dirty="0">
                <a:cs typeface="Arial" panose="020B0604020202020204" pitchFamily="34" charset="0"/>
              </a:rPr>
              <a:t>E</a:t>
            </a:r>
            <a:r>
              <a:rPr lang="en-US" b="1" dirty="0" smtClean="0">
                <a:cs typeface="Arial" panose="020B0604020202020204" pitchFamily="34" charset="0"/>
              </a:rPr>
              <a:t>xpenses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579" y="1692166"/>
            <a:ext cx="111885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Reimbursement for authorized expenses made in connection with the campaign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For example, Candidate Smith paid for printing of campaign signs with his own money</a:t>
            </a:r>
          </a:p>
          <a:p>
            <a:endParaRPr lang="en-US" sz="2800" b="1" dirty="0">
              <a:latin typeface="+mj-lt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8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Reimbursing Expenses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111" y="1853248"/>
            <a:ext cx="110134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  <a:cs typeface="Arial" panose="020B0604020202020204" pitchFamily="34" charset="0"/>
              </a:rPr>
              <a:t>This type of reimbursement will require </a:t>
            </a:r>
            <a:r>
              <a:rPr lang="en-US" sz="2800" b="1" u="sng" dirty="0" smtClean="0">
                <a:latin typeface="+mj-lt"/>
                <a:cs typeface="Arial" panose="020B0604020202020204" pitchFamily="34" charset="0"/>
              </a:rPr>
              <a:t>two entries</a:t>
            </a:r>
            <a:endParaRPr lang="en-US" sz="2800" b="1" u="sng" dirty="0">
              <a:latin typeface="+mj-lt"/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 smtClean="0">
                <a:cs typeface="Arial" panose="020B0604020202020204" pitchFamily="34" charset="0"/>
              </a:rPr>
              <a:t>Entry #1: </a:t>
            </a:r>
            <a:r>
              <a:rPr lang="en-US" sz="2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ITEMIZED EXPENDITURES</a:t>
            </a:r>
          </a:p>
          <a:p>
            <a:endParaRPr lang="en-US" sz="2800" b="1" dirty="0">
              <a:cs typeface="Arial" panose="020B0604020202020204" pitchFamily="34" charset="0"/>
            </a:endParaRPr>
          </a:p>
          <a:p>
            <a:r>
              <a:rPr lang="en-US" sz="2800" b="1" dirty="0" smtClean="0">
                <a:cs typeface="Arial" panose="020B0604020202020204" pitchFamily="34" charset="0"/>
              </a:rPr>
              <a:t>A </a:t>
            </a:r>
            <a:r>
              <a:rPr lang="en-US" sz="2800" b="1" dirty="0">
                <a:cs typeface="Arial" panose="020B0604020202020204" pitchFamily="34" charset="0"/>
              </a:rPr>
              <a:t>check to reimburse Mr. Smith for the cost for printing campaign signs would be recorded as a reimbursement  </a:t>
            </a:r>
          </a:p>
          <a:p>
            <a:endParaRPr lang="en-US" sz="2800" b="1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770" y="976896"/>
            <a:ext cx="2414022" cy="333550"/>
          </a:xfrm>
        </p:spPr>
        <p:txBody>
          <a:bodyPr/>
          <a:lstStyle/>
          <a:p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</a:rPr>
              <a:t>To record an expenditure</a:t>
            </a:r>
            <a:endParaRPr lang="en-US"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17097" y="837115"/>
            <a:ext cx="5795083" cy="5690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4639" y="2329681"/>
            <a:ext cx="891104" cy="2000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Campaign Signs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9361" y="2347153"/>
            <a:ext cx="838685" cy="2000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Swan, Leslie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8930" y="2347153"/>
            <a:ext cx="390222" cy="2000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   RM</a:t>
            </a:r>
            <a:endParaRPr lang="en-US" sz="7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96018" y="2338416"/>
            <a:ext cx="198023" cy="2175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3659" y="2347153"/>
            <a:ext cx="465936" cy="1692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solidFill>
                  <a:schemeClr val="bg1"/>
                </a:solidFill>
              </a:rPr>
              <a:t>$3,101.00</a:t>
            </a:r>
            <a:endParaRPr lang="en-US" sz="5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8991" y="2547208"/>
            <a:ext cx="465936" cy="1692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solidFill>
                  <a:schemeClr val="bg1"/>
                </a:solidFill>
              </a:rPr>
              <a:t>$3,101.00</a:t>
            </a:r>
            <a:endParaRPr lang="en-US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123" y="1328967"/>
            <a:ext cx="1030929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cs typeface="Arial" panose="020B0604020202020204" pitchFamily="34" charset="0"/>
              </a:rPr>
              <a:t>Entry #2: </a:t>
            </a:r>
            <a:r>
              <a:rPr lang="en-US" sz="2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Distributions</a:t>
            </a:r>
          </a:p>
          <a:p>
            <a:endParaRPr lang="en-US" sz="2800" b="1" dirty="0" smtClean="0">
              <a:cs typeface="Arial" panose="020B0604020202020204" pitchFamily="34" charset="0"/>
            </a:endParaRPr>
          </a:p>
          <a:p>
            <a:r>
              <a:rPr lang="en-US" sz="2800" b="1" dirty="0" smtClean="0">
                <a:cs typeface="Arial" panose="020B0604020202020204" pitchFamily="34" charset="0"/>
              </a:rPr>
              <a:t>This entry would designate information regarding the entity who was paid for the campaign signs</a:t>
            </a:r>
            <a:endParaRPr lang="en-US" sz="2800" b="1" dirty="0"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6125" y="452718"/>
            <a:ext cx="11361682" cy="876249"/>
          </a:xfrm>
        </p:spPr>
        <p:txBody>
          <a:bodyPr/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Reimbursing Expenses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1166" y="950595"/>
            <a:ext cx="98944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033463"/>
            <a:ext cx="77628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1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1165" y="104209"/>
            <a:ext cx="98944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30" y="770044"/>
            <a:ext cx="77914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5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1166" y="950595"/>
            <a:ext cx="98944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91" y="1448831"/>
            <a:ext cx="73628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7827" y="4053646"/>
            <a:ext cx="1368688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All Service Graphics, Inc.</a:t>
            </a:r>
          </a:p>
          <a:p>
            <a:r>
              <a:rPr lang="en-US" sz="700" b="1" dirty="0" smtClean="0">
                <a:solidFill>
                  <a:schemeClr val="bg1"/>
                </a:solidFill>
              </a:rPr>
              <a:t>1020 West Eau Gallie Blvd.</a:t>
            </a:r>
          </a:p>
          <a:p>
            <a:r>
              <a:rPr lang="en-US" sz="700" b="1" dirty="0" smtClean="0">
                <a:solidFill>
                  <a:schemeClr val="bg1"/>
                </a:solidFill>
              </a:rPr>
              <a:t>Melbourne, FL  32935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3327" y="4107506"/>
            <a:ext cx="611543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Campaign Signs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2027" y="4176756"/>
            <a:ext cx="465936" cy="1692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solidFill>
                  <a:schemeClr val="bg1"/>
                </a:solidFill>
              </a:rPr>
              <a:t>$3,101.00</a:t>
            </a:r>
            <a:endParaRPr lang="en-US" sz="5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2027" y="4525405"/>
            <a:ext cx="465936" cy="1692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solidFill>
                  <a:schemeClr val="bg1"/>
                </a:solidFill>
              </a:rPr>
              <a:t>$3,101.00</a:t>
            </a:r>
            <a:endParaRPr lang="en-US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676" y="252249"/>
            <a:ext cx="11803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Entering Expenditures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Reimbursement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71225" y="1380645"/>
            <a:ext cx="5131124" cy="52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62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676" y="252249"/>
            <a:ext cx="11803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Entering Distribution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Corresponds to Reimbursement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651776" y="1240555"/>
            <a:ext cx="4507934" cy="54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990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8501</TotalTime>
  <Words>4884</Words>
  <Application>Microsoft Office PowerPoint</Application>
  <PresentationFormat>Widescreen</PresentationFormat>
  <Paragraphs>913</Paragraphs>
  <Slides>184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184</vt:i4>
      </vt:variant>
    </vt:vector>
  </HeadingPairs>
  <TitlesOfParts>
    <vt:vector size="191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         Candidate Workshop                          2020</vt:lpstr>
      <vt:lpstr>PowerPoint Presentation</vt:lpstr>
      <vt:lpstr>2020 Elections     </vt:lpstr>
      <vt:lpstr>PowerPoint Presentation</vt:lpstr>
      <vt:lpstr>Becoming a Candidate</vt:lpstr>
      <vt:lpstr>Becoming a Candidate</vt:lpstr>
      <vt:lpstr>PowerPoint Presentation</vt:lpstr>
      <vt:lpstr>Filing Officer: SOE</vt:lpstr>
      <vt:lpstr>Prior to submitting the DS-DS 9 form, IRC candidates must be: </vt:lpstr>
      <vt:lpstr>DS-DE 9 Form: Appointment of Campaign Treasurer Designation  of Campaign Depository for Candidates  </vt:lpstr>
      <vt:lpstr>Prior to Submission of DS-DE 9 </vt:lpstr>
      <vt:lpstr>                     </vt:lpstr>
      <vt:lpstr>    Who signs the DS-DE 9?     </vt:lpstr>
      <vt:lpstr>                Filling Out the DS-DE 9        </vt:lpstr>
      <vt:lpstr>PowerPoint Presentation</vt:lpstr>
      <vt:lpstr>                  PLEASE LOOK AT YOUR NEXT  HANDOUT PAGE                 </vt:lpstr>
      <vt:lpstr>PowerPoint Presentation</vt:lpstr>
      <vt:lpstr>                       DS-DE 84               </vt:lpstr>
      <vt:lpstr>PowerPoint Presentation</vt:lpstr>
      <vt:lpstr>    3 Ways to Qualify as a Candidate    </vt:lpstr>
      <vt:lpstr>Qualifying Officer: SOE</vt:lpstr>
      <vt:lpstr>April Pre-Qualifying &amp; Qualifying Weeks        </vt:lpstr>
      <vt:lpstr>June Pre-Qualifying &amp; Qualifying Weeks</vt:lpstr>
      <vt:lpstr>Laws that may affect candidates</vt:lpstr>
      <vt:lpstr>Federal Hatch Act</vt:lpstr>
      <vt:lpstr>      Political Party Candidates  </vt:lpstr>
      <vt:lpstr>       Qualifying Fees  </vt:lpstr>
      <vt:lpstr>Qualifying Fees</vt:lpstr>
      <vt:lpstr>How do I pay fees? </vt:lpstr>
      <vt:lpstr>Returned fees </vt:lpstr>
      <vt:lpstr>                         Petition Process </vt:lpstr>
      <vt:lpstr>Petition Verification Fees</vt:lpstr>
      <vt:lpstr>Petition Due Date    </vt:lpstr>
      <vt:lpstr>       PLEASE LOOK AT YOUR  NEXT HANDOUT               </vt:lpstr>
      <vt:lpstr>PowerPoint Presentation</vt:lpstr>
      <vt:lpstr>PowerPoint Presentation</vt:lpstr>
      <vt:lpstr> DS-DE 104</vt:lpstr>
      <vt:lpstr>PowerPoint Presentation</vt:lpstr>
      <vt:lpstr>Oath of Undue Burden: DS-DE 19A   </vt:lpstr>
      <vt:lpstr>              Write-In Candidate  </vt:lpstr>
      <vt:lpstr>                    Qualifying Forms   </vt:lpstr>
      <vt:lpstr>Nickname on Candidate Oath</vt:lpstr>
      <vt:lpstr>Financial Disclosure Forms: Form 1 and Form 6</vt:lpstr>
      <vt:lpstr>Why Financial Disclosure Forms?</vt:lpstr>
      <vt:lpstr>More Qualifying Forms</vt:lpstr>
      <vt:lpstr>Qualifying ends and the fun begins</vt:lpstr>
      <vt:lpstr>PowerPoint Presentation</vt:lpstr>
      <vt:lpstr>Common FEC Violations</vt:lpstr>
      <vt:lpstr>PowerPoint Presentation</vt:lpstr>
      <vt:lpstr>Treasurer’s Duties Keep Detailed Accounts      </vt:lpstr>
      <vt:lpstr>PowerPoint Presentation</vt:lpstr>
      <vt:lpstr>                         Be Aware  Campaign reports must be filed on time by the treasurer or deputy treasurer   Fined for:   </vt:lpstr>
      <vt:lpstr>            When are reports due?        </vt:lpstr>
      <vt:lpstr>Fines are Hefty for Late Reports </vt:lpstr>
      <vt:lpstr>No contributions or expenditures  in reporting period?  </vt:lpstr>
      <vt:lpstr>              Incomplete Reports   </vt:lpstr>
      <vt:lpstr>PowerPoint Presentation</vt:lpstr>
      <vt:lpstr>        What is considered a contribution?                       </vt:lpstr>
      <vt:lpstr>PowerPoint Presentation</vt:lpstr>
      <vt:lpstr>PowerPoint Presentation</vt:lpstr>
      <vt:lpstr>Contribution limits for candidates</vt:lpstr>
      <vt:lpstr>PowerPoint Presentation</vt:lpstr>
      <vt:lpstr>Contribution Limits   </vt:lpstr>
      <vt:lpstr>PowerPoint Presentation</vt:lpstr>
      <vt:lpstr>  Debit and Credit Card Contributions</vt:lpstr>
      <vt:lpstr>Cash Contributions</vt:lpstr>
      <vt:lpstr>In-kind Contributions</vt:lpstr>
      <vt:lpstr>            Exceptions to In-kind Contributions </vt:lpstr>
      <vt:lpstr>Anonymous Contributions</vt:lpstr>
      <vt:lpstr>                        Joint Accounts   </vt:lpstr>
      <vt:lpstr>Fundraisers  </vt:lpstr>
      <vt:lpstr>Unauthorized Contributions  </vt:lpstr>
      <vt:lpstr>Form DS-DE 2:  Returning Contributions     </vt:lpstr>
      <vt:lpstr>PowerPoint Presentation</vt:lpstr>
      <vt:lpstr> Candidates Changing Designated Office  </vt:lpstr>
      <vt:lpstr> Candidates Changing Designated Office   </vt:lpstr>
      <vt:lpstr>Form DS-DE 86: Request for Return of Contribution  </vt:lpstr>
      <vt:lpstr>                           Loans  </vt:lpstr>
      <vt:lpstr>Form DS-DE 73: Campaign Loans Report                                                                              </vt:lpstr>
      <vt:lpstr>PowerPoint Presentation</vt:lpstr>
      <vt:lpstr>          Campaign Finance: Expenditures                                                                                 </vt:lpstr>
      <vt:lpstr>                   Campaign Expenditures   </vt:lpstr>
      <vt:lpstr>Campaign Account  </vt:lpstr>
      <vt:lpstr>Campaign Checks</vt:lpstr>
      <vt:lpstr>PowerPoint Presentation</vt:lpstr>
      <vt:lpstr>Debit cards  </vt:lpstr>
      <vt:lpstr>Debit Card Receipts     </vt:lpstr>
      <vt:lpstr>Credit Cards  </vt:lpstr>
      <vt:lpstr>                      Expenditures</vt:lpstr>
      <vt:lpstr>Reporting Expenditures</vt:lpstr>
      <vt:lpstr>Reimbursing Expenses</vt:lpstr>
      <vt:lpstr>Reimbursing Expenses</vt:lpstr>
      <vt:lpstr>To record an expenditure</vt:lpstr>
      <vt:lpstr>Reimbursing Expenses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</vt:lpstr>
      <vt:lpstr>Reimbursement   </vt:lpstr>
      <vt:lpstr>Fundraisers  </vt:lpstr>
      <vt:lpstr>Living Expenses  </vt:lpstr>
      <vt:lpstr>Petty Cash Funds   </vt:lpstr>
      <vt:lpstr>Petty Cash Limits     </vt:lpstr>
      <vt:lpstr>Reporting Petty Cash Expenditures      </vt:lpstr>
      <vt:lpstr>Petty Cash Maximums  </vt:lpstr>
      <vt:lpstr>Using Campaign Funds After Election  </vt:lpstr>
      <vt:lpstr>Disposing Surplus Funds  </vt:lpstr>
      <vt:lpstr>Expending Surplus Funds  </vt:lpstr>
      <vt:lpstr>Expending Surplus Funds </vt:lpstr>
      <vt:lpstr>Surplus Funds and Termination Reports     </vt:lpstr>
      <vt:lpstr>Dispersing Funds</vt:lpstr>
      <vt:lpstr>Dispersing Funds </vt:lpstr>
      <vt:lpstr>Dispersing Funds</vt:lpstr>
      <vt:lpstr>Refund Checks   </vt:lpstr>
      <vt:lpstr>Affidavit of Undue Burden Reimbursement  </vt:lpstr>
      <vt:lpstr>PowerPoint Presentation</vt:lpstr>
      <vt:lpstr>Filing Campaign Reports </vt:lpstr>
      <vt:lpstr>  Filing Candidate Reports Online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Advertising </vt:lpstr>
      <vt:lpstr>Advertising Disclaimers  </vt:lpstr>
      <vt:lpstr>Political Ads Paid for by Candidate </vt:lpstr>
      <vt:lpstr>Disclaimer Exceptions</vt:lpstr>
      <vt:lpstr>Refer to 106.143 (1-10) F.S. for all disclaimer requirements</vt:lpstr>
      <vt:lpstr>Definitions </vt:lpstr>
      <vt:lpstr>Running for a Partisan Office?        </vt:lpstr>
      <vt:lpstr>Incumbent Candidates        </vt:lpstr>
      <vt:lpstr>Non-incumbent Candidates</vt:lpstr>
      <vt:lpstr>No-Party Candidates    </vt:lpstr>
      <vt:lpstr>Write-in Candidates      </vt:lpstr>
      <vt:lpstr>                         Fundraisers        </vt:lpstr>
      <vt:lpstr>Political Advertisement Endorsements</vt:lpstr>
      <vt:lpstr>Political Advertisement Endorsements            Section 106.143(4)(a) F.S.</vt:lpstr>
      <vt:lpstr>Independent Expenditure    </vt:lpstr>
      <vt:lpstr>Advertising in Another Language  </vt:lpstr>
      <vt:lpstr>Closed Captioning</vt:lpstr>
      <vt:lpstr>Telephone Solicitation  </vt:lpstr>
      <vt:lpstr>                     </vt:lpstr>
      <vt:lpstr>PowerPoint Presentation</vt:lpstr>
      <vt:lpstr>PowerPoint Presentation</vt:lpstr>
      <vt:lpstr>Campaign Signage</vt:lpstr>
      <vt:lpstr>               More about signage          </vt:lpstr>
      <vt:lpstr>PowerPoint Presentation</vt:lpstr>
      <vt:lpstr>Poll Watchers         </vt:lpstr>
      <vt:lpstr>Poll Watchers</vt:lpstr>
      <vt:lpstr>PowerPoint Presentation</vt:lpstr>
      <vt:lpstr>Vote-by-Mail Ballots</vt:lpstr>
      <vt:lpstr>PowerPoint Presentation</vt:lpstr>
      <vt:lpstr>Requesting Registered Voter Information  </vt:lpstr>
      <vt:lpstr>       Why would I need this list?    </vt:lpstr>
      <vt:lpstr>PowerPoint Presentation</vt:lpstr>
      <vt:lpstr>List Categories           </vt:lpstr>
      <vt:lpstr>PowerPoint Presentation</vt:lpstr>
      <vt:lpstr>Speaking at Public Meetings  </vt:lpstr>
      <vt:lpstr>Contribution Solicitation        </vt:lpstr>
      <vt:lpstr>Use of Campaign Funds </vt:lpstr>
      <vt:lpstr>Memberships      </vt:lpstr>
      <vt:lpstr>Malicious Statements   </vt:lpstr>
      <vt:lpstr>Judicial Candidate Limitations </vt:lpstr>
      <vt:lpstr>Judicial Candidate Limitations</vt:lpstr>
      <vt:lpstr>Judicial Candidate Limitations   </vt:lpstr>
      <vt:lpstr>Judicial Candidate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Candidate workshop 2018</dc:title>
  <dc:creator>Kathy Crockett</dc:creator>
  <cp:lastModifiedBy>Maureen Houssell</cp:lastModifiedBy>
  <cp:revision>1015</cp:revision>
  <cp:lastPrinted>2019-11-01T20:28:19Z</cp:lastPrinted>
  <dcterms:created xsi:type="dcterms:W3CDTF">2017-01-19T15:05:39Z</dcterms:created>
  <dcterms:modified xsi:type="dcterms:W3CDTF">2019-11-19T20:37:10Z</dcterms:modified>
</cp:coreProperties>
</file>