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6"/>
  </p:handoutMasterIdLst>
  <p:sldIdLst>
    <p:sldId id="256" r:id="rId2"/>
    <p:sldId id="259" r:id="rId3"/>
    <p:sldId id="260" r:id="rId4"/>
    <p:sldId id="257" r:id="rId5"/>
    <p:sldId id="270" r:id="rId6"/>
    <p:sldId id="258" r:id="rId7"/>
    <p:sldId id="263" r:id="rId8"/>
    <p:sldId id="261" r:id="rId9"/>
    <p:sldId id="262" r:id="rId10"/>
    <p:sldId id="264" r:id="rId11"/>
    <p:sldId id="268" r:id="rId12"/>
    <p:sldId id="267" r:id="rId13"/>
    <p:sldId id="269" r:id="rId14"/>
    <p:sldId id="265"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7E20"/>
    <a:srgbClr val="0B2240"/>
    <a:srgbClr val="000000"/>
    <a:srgbClr val="4D9F8F"/>
    <a:srgbClr val="51A998"/>
    <a:srgbClr val="CCCC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55" d="100"/>
          <a:sy n="155" d="100"/>
        </p:scale>
        <p:origin x="1254"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47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6470"/>
          </a:xfrm>
          <a:prstGeom prst="rect">
            <a:avLst/>
          </a:prstGeom>
        </p:spPr>
        <p:txBody>
          <a:bodyPr vert="horz" lIns="91440" tIns="45720" rIns="91440" bIns="45720" rtlCol="0"/>
          <a:lstStyle>
            <a:lvl1pPr algn="r">
              <a:defRPr sz="1200"/>
            </a:lvl1pPr>
          </a:lstStyle>
          <a:p>
            <a:fld id="{94549536-5176-4C7E-9368-86713489170A}" type="datetimeFigureOut">
              <a:rPr lang="en-US" smtClean="0"/>
              <a:t>11/22/2021</a:t>
            </a:fld>
            <a:endParaRPr lang="en-US" dirty="0"/>
          </a:p>
        </p:txBody>
      </p:sp>
      <p:sp>
        <p:nvSpPr>
          <p:cNvPr id="4" name="Footer Placeholder 3"/>
          <p:cNvSpPr>
            <a:spLocks noGrp="1"/>
          </p:cNvSpPr>
          <p:nvPr>
            <p:ph type="ftr" sz="quarter" idx="2"/>
          </p:nvPr>
        </p:nvSpPr>
        <p:spPr>
          <a:xfrm>
            <a:off x="1" y="8829930"/>
            <a:ext cx="3038475" cy="46647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930"/>
            <a:ext cx="3038475" cy="466470"/>
          </a:xfrm>
          <a:prstGeom prst="rect">
            <a:avLst/>
          </a:prstGeom>
        </p:spPr>
        <p:txBody>
          <a:bodyPr vert="horz" lIns="91440" tIns="45720" rIns="91440" bIns="45720" rtlCol="0" anchor="b"/>
          <a:lstStyle>
            <a:lvl1pPr algn="r">
              <a:defRPr sz="1200"/>
            </a:lvl1pPr>
          </a:lstStyle>
          <a:p>
            <a:fld id="{1F185B33-D92A-4AB0-BC89-F95FC584069A}" type="slidenum">
              <a:rPr lang="en-US" smtClean="0"/>
              <a:t>‹#›</a:t>
            </a:fld>
            <a:endParaRPr lang="en-US" dirty="0"/>
          </a:p>
        </p:txBody>
      </p:sp>
    </p:spTree>
    <p:extLst>
      <p:ext uri="{BB962C8B-B14F-4D97-AF65-F5344CB8AC3E}">
        <p14:creationId xmlns:p14="http://schemas.microsoft.com/office/powerpoint/2010/main" val="407825130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ACEDD30-BA6A-42E8-99AD-E78D86FE7CC1}" type="datetimeFigureOut">
              <a:rPr lang="en-US" smtClean="0"/>
              <a:t>11/22/2021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1A53A74-1856-4D6F-BDD6-8BFE67AEED5E}"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CEDD30-BA6A-42E8-99AD-E78D86FE7CC1}" type="datetimeFigureOut">
              <a:rPr lang="en-US" smtClean="0"/>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A53A74-1856-4D6F-BDD6-8BFE67AEED5E}"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51A53A74-1856-4D6F-BDD6-8BFE67AEED5E}"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CEDD30-BA6A-42E8-99AD-E78D86FE7CC1}" type="datetimeFigureOut">
              <a:rPr lang="en-US" smtClean="0"/>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ACEDD30-BA6A-42E8-99AD-E78D86FE7CC1}" type="datetimeFigureOut">
              <a:rPr lang="en-US" smtClean="0"/>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51A53A74-1856-4D6F-BDD6-8BFE67AEED5E}"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FACEDD30-BA6A-42E8-99AD-E78D86FE7CC1}" type="datetimeFigureOut">
              <a:rPr lang="en-US" smtClean="0"/>
              <a:t>11/22/2021</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1A53A74-1856-4D6F-BDD6-8BFE67AEED5E}"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ACEDD30-BA6A-42E8-99AD-E78D86FE7CC1}" type="datetimeFigureOut">
              <a:rPr lang="en-US" smtClean="0"/>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A53A74-1856-4D6F-BDD6-8BFE67AEED5E}"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ACEDD30-BA6A-42E8-99AD-E78D86FE7CC1}" type="datetimeFigureOut">
              <a:rPr lang="en-US" smtClean="0"/>
              <a:t>11/22/2021</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1A53A74-1856-4D6F-BDD6-8BFE67AEED5E}"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ACEDD30-BA6A-42E8-99AD-E78D86FE7CC1}" type="datetimeFigureOut">
              <a:rPr lang="en-US" smtClean="0"/>
              <a:t>11/22/2021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51A53A74-1856-4D6F-BDD6-8BFE67AEED5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ACEDD30-BA6A-42E8-99AD-E78D86FE7CC1}" type="datetimeFigureOut">
              <a:rPr lang="en-US" smtClean="0"/>
              <a:t>11/22/2021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1A53A74-1856-4D6F-BDD6-8BFE67AEED5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1A53A74-1856-4D6F-BDD6-8BFE67AEED5E}"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FACEDD30-BA6A-42E8-99AD-E78D86FE7CC1}" type="datetimeFigureOut">
              <a:rPr lang="en-US" smtClean="0"/>
              <a:t>11/22/2021</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51A53A74-1856-4D6F-BDD6-8BFE67AEED5E}"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FACEDD30-BA6A-42E8-99AD-E78D86FE7CC1}" type="datetimeFigureOut">
              <a:rPr lang="en-US" smtClean="0"/>
              <a:t>11/22/2021</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ACEDD30-BA6A-42E8-99AD-E78D86FE7CC1}" type="datetimeFigureOut">
              <a:rPr lang="en-US" smtClean="0"/>
              <a:t>11/22/2021</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1A53A74-1856-4D6F-BDD6-8BFE67AEED5E}"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200" dirty="0" smtClean="0">
                <a:solidFill>
                  <a:srgbClr val="0B2240"/>
                </a:solidFill>
                <a:latin typeface="Arial" panose="020B0604020202020204" pitchFamily="34" charset="0"/>
                <a:cs typeface="Arial" panose="020B0604020202020204" pitchFamily="34" charset="0"/>
              </a:rPr>
              <a:t>Helpful Hints</a:t>
            </a:r>
            <a:endParaRPr lang="en-US" sz="3200" dirty="0">
              <a:solidFill>
                <a:srgbClr val="0B2240"/>
              </a:solidFill>
              <a:latin typeface="Arial" panose="020B0604020202020204" pitchFamily="34" charset="0"/>
              <a:cs typeface="Arial" panose="020B0604020202020204" pitchFamily="34" charset="0"/>
            </a:endParaRPr>
          </a:p>
        </p:txBody>
      </p:sp>
      <p:sp>
        <p:nvSpPr>
          <p:cNvPr id="2" name="Title 1"/>
          <p:cNvSpPr>
            <a:spLocks noGrp="1"/>
          </p:cNvSpPr>
          <p:nvPr>
            <p:ph type="ctrTitle"/>
          </p:nvPr>
        </p:nvSpPr>
        <p:spPr>
          <a:xfrm>
            <a:off x="213360" y="486700"/>
            <a:ext cx="8869680" cy="731520"/>
          </a:xfrm>
        </p:spPr>
        <p:txBody>
          <a:bodyPr>
            <a:normAutofit fontScale="90000"/>
          </a:bodyPr>
          <a:lstStyle/>
          <a:p>
            <a:r>
              <a:rPr lang="en-US" sz="3600" dirty="0" smtClean="0">
                <a:solidFill>
                  <a:srgbClr val="F47E20"/>
                </a:solidFill>
                <a:latin typeface="Arial" panose="020B0604020202020204" pitchFamily="34" charset="0"/>
                <a:cs typeface="Arial" panose="020B0604020202020204" pitchFamily="34" charset="0"/>
              </a:rPr>
              <a:t>Third-Party Voter Registration Organization</a:t>
            </a:r>
            <a:br>
              <a:rPr lang="en-US" sz="3600" dirty="0" smtClean="0">
                <a:solidFill>
                  <a:srgbClr val="F47E20"/>
                </a:solidFill>
                <a:latin typeface="Arial" panose="020B0604020202020204" pitchFamily="34" charset="0"/>
                <a:cs typeface="Arial" panose="020B0604020202020204" pitchFamily="34" charset="0"/>
              </a:rPr>
            </a:br>
            <a:r>
              <a:rPr lang="en-US" sz="3600" dirty="0" smtClean="0">
                <a:solidFill>
                  <a:srgbClr val="F47E20"/>
                </a:solidFill>
                <a:latin typeface="Arial" panose="020B0604020202020204" pitchFamily="34" charset="0"/>
                <a:cs typeface="Arial" panose="020B0604020202020204" pitchFamily="34" charset="0"/>
              </a:rPr>
              <a:t>3PVRO for short!</a:t>
            </a:r>
            <a:endParaRPr lang="en-US" sz="3600" dirty="0">
              <a:solidFill>
                <a:srgbClr val="F47E20"/>
              </a:solidFill>
              <a:latin typeface="Arial" panose="020B0604020202020204" pitchFamily="34" charset="0"/>
              <a:cs typeface="Arial" panose="020B0604020202020204" pitchFamily="34" charset="0"/>
            </a:endParaRPr>
          </a:p>
        </p:txBody>
      </p:sp>
      <p:pic>
        <p:nvPicPr>
          <p:cNvPr id="1026" name="Picture 2" descr="C:\Users\kcrockett.SOE\AppData\Local\Microsoft\Windows\Temporary Internet Files\Content.IE5\0VAAV7ET\hintsentip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886200"/>
            <a:ext cx="1981200" cy="195643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13160" y="1226458"/>
            <a:ext cx="2517680" cy="1042086"/>
          </a:xfrm>
          <a:prstGeom prst="rect">
            <a:avLst/>
          </a:prstGeom>
        </p:spPr>
      </p:pic>
    </p:spTree>
    <p:extLst>
      <p:ext uri="{BB962C8B-B14F-4D97-AF65-F5344CB8AC3E}">
        <p14:creationId xmlns:p14="http://schemas.microsoft.com/office/powerpoint/2010/main" val="1922060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normAutofit/>
          </a:bodyPr>
          <a:lstStyle/>
          <a:p>
            <a:r>
              <a:rPr lang="en-US" sz="2800" dirty="0" smtClean="0">
                <a:solidFill>
                  <a:srgbClr val="F47E20"/>
                </a:solidFill>
                <a:latin typeface="Arial" panose="020B0604020202020204" pitchFamily="34" charset="0"/>
                <a:cs typeface="Arial" panose="020B0604020202020204" pitchFamily="34" charset="0"/>
              </a:rPr>
              <a:t>Remember</a:t>
            </a:r>
            <a:r>
              <a:rPr lang="en-US" sz="2400" dirty="0" smtClean="0">
                <a:solidFill>
                  <a:srgbClr val="F47E20"/>
                </a:solidFill>
                <a:latin typeface="Arial" panose="020B0604020202020204" pitchFamily="34" charset="0"/>
                <a:cs typeface="Arial" panose="020B0604020202020204" pitchFamily="34" charset="0"/>
              </a:rPr>
              <a:t>!</a:t>
            </a:r>
            <a:endParaRPr lang="en-US" sz="2400" dirty="0">
              <a:solidFill>
                <a:srgbClr val="F47E20"/>
              </a:solidFill>
              <a:latin typeface="Arial" panose="020B0604020202020204" pitchFamily="34" charset="0"/>
              <a:cs typeface="Arial" panose="020B0604020202020204" pitchFamily="34" charset="0"/>
            </a:endParaRPr>
          </a:p>
        </p:txBody>
      </p:sp>
      <p:sp>
        <p:nvSpPr>
          <p:cNvPr id="3" name="TextBox 2"/>
          <p:cNvSpPr txBox="1"/>
          <p:nvPr/>
        </p:nvSpPr>
        <p:spPr>
          <a:xfrm>
            <a:off x="685800" y="1645920"/>
            <a:ext cx="8325753" cy="6370975"/>
          </a:xfrm>
          <a:prstGeom prst="rect">
            <a:avLst/>
          </a:prstGeom>
          <a:noFill/>
        </p:spPr>
        <p:txBody>
          <a:bodyPr wrap="square" rtlCol="0">
            <a:spAutoFit/>
          </a:bodyPr>
          <a:lstStyle/>
          <a:p>
            <a:r>
              <a:rPr lang="en-US" sz="2400" dirty="0" smtClean="0">
                <a:solidFill>
                  <a:srgbClr val="0B2240"/>
                </a:solidFill>
                <a:latin typeface="Arial" panose="020B0604020202020204" pitchFamily="34" charset="0"/>
                <a:cs typeface="Arial" panose="020B0604020202020204" pitchFamily="34" charset="0"/>
              </a:rPr>
              <a:t>3PVRO’s are responsible for </a:t>
            </a:r>
            <a:r>
              <a:rPr lang="en-US" sz="2400" b="1" dirty="0" smtClean="0">
                <a:solidFill>
                  <a:srgbClr val="0B2240"/>
                </a:solidFill>
                <a:latin typeface="Arial" panose="020B0604020202020204" pitchFamily="34" charset="0"/>
                <a:cs typeface="Arial" panose="020B0604020202020204" pitchFamily="34" charset="0"/>
              </a:rPr>
              <a:t>ALL</a:t>
            </a:r>
            <a:r>
              <a:rPr lang="en-US" sz="2400" dirty="0" smtClean="0">
                <a:solidFill>
                  <a:srgbClr val="0B2240"/>
                </a:solidFill>
                <a:latin typeface="Arial" panose="020B0604020202020204" pitchFamily="34" charset="0"/>
                <a:cs typeface="Arial" panose="020B0604020202020204" pitchFamily="34" charset="0"/>
              </a:rPr>
              <a:t> voter registration forms provided to them</a:t>
            </a:r>
          </a:p>
          <a:p>
            <a:endParaRPr lang="en-US" sz="2400" dirty="0">
              <a:solidFill>
                <a:srgbClr val="0B2240"/>
              </a:solidFill>
              <a:latin typeface="Arial" panose="020B0604020202020204" pitchFamily="34" charset="0"/>
              <a:cs typeface="Arial" panose="020B0604020202020204" pitchFamily="34" charset="0"/>
            </a:endParaRPr>
          </a:p>
          <a:p>
            <a:r>
              <a:rPr lang="en-US" sz="2400" dirty="0" smtClean="0">
                <a:solidFill>
                  <a:srgbClr val="0B2240"/>
                </a:solidFill>
                <a:latin typeface="Arial" panose="020B0604020202020204" pitchFamily="34" charset="0"/>
                <a:cs typeface="Arial" panose="020B0604020202020204" pitchFamily="34" charset="0"/>
              </a:rPr>
              <a:t>Always turn in</a:t>
            </a:r>
            <a:r>
              <a:rPr lang="en-US" sz="2400" b="1" dirty="0" smtClean="0">
                <a:solidFill>
                  <a:srgbClr val="0B2240"/>
                </a:solidFill>
                <a:latin typeface="Arial" panose="020B0604020202020204" pitchFamily="34" charset="0"/>
                <a:cs typeface="Arial" panose="020B0604020202020204" pitchFamily="34" charset="0"/>
              </a:rPr>
              <a:t> ALL </a:t>
            </a:r>
            <a:r>
              <a:rPr lang="en-US" sz="2400" dirty="0" smtClean="0">
                <a:solidFill>
                  <a:srgbClr val="0B2240"/>
                </a:solidFill>
                <a:latin typeface="Arial" panose="020B0604020202020204" pitchFamily="34" charset="0"/>
                <a:cs typeface="Arial" panose="020B0604020202020204" pitchFamily="34" charset="0"/>
              </a:rPr>
              <a:t>voter registration applications filled out</a:t>
            </a:r>
          </a:p>
          <a:p>
            <a:r>
              <a:rPr lang="en-US" sz="2400" dirty="0" smtClean="0">
                <a:solidFill>
                  <a:srgbClr val="0B2240"/>
                </a:solidFill>
                <a:latin typeface="Arial" panose="020B0604020202020204" pitchFamily="34" charset="0"/>
                <a:cs typeface="Arial" panose="020B0604020202020204" pitchFamily="34" charset="0"/>
              </a:rPr>
              <a:t>by applicant, whether they are complete, incomplete, or voided</a:t>
            </a:r>
          </a:p>
          <a:p>
            <a:r>
              <a:rPr lang="en-US" sz="2400" dirty="0" smtClean="0">
                <a:solidFill>
                  <a:srgbClr val="0B2240"/>
                </a:solidFill>
                <a:latin typeface="Arial" panose="020B0604020202020204" pitchFamily="34" charset="0"/>
                <a:cs typeface="Arial" panose="020B0604020202020204" pitchFamily="34" charset="0"/>
              </a:rPr>
              <a:t>                  </a:t>
            </a:r>
          </a:p>
          <a:p>
            <a:r>
              <a:rPr lang="en-US" sz="2400" dirty="0" smtClean="0">
                <a:solidFill>
                  <a:srgbClr val="0B2240"/>
                </a:solidFill>
                <a:latin typeface="Arial" panose="020B0604020202020204" pitchFamily="34" charset="0"/>
                <a:cs typeface="Arial" panose="020B0604020202020204" pitchFamily="34" charset="0"/>
              </a:rPr>
              <a:t>If a voter makes an error on the application: </a:t>
            </a:r>
          </a:p>
          <a:p>
            <a:endParaRPr lang="en-US" sz="2400" dirty="0" smtClean="0">
              <a:solidFill>
                <a:srgbClr val="0B224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rgbClr val="0B2240"/>
                </a:solidFill>
                <a:latin typeface="Arial" panose="020B0604020202020204" pitchFamily="34" charset="0"/>
                <a:cs typeface="Arial" panose="020B0604020202020204" pitchFamily="34" charset="0"/>
              </a:rPr>
              <a:t>Write </a:t>
            </a:r>
            <a:r>
              <a:rPr lang="en-US" sz="2400" b="1" dirty="0" smtClean="0">
                <a:solidFill>
                  <a:srgbClr val="0B2240"/>
                </a:solidFill>
                <a:latin typeface="Arial" panose="020B0604020202020204" pitchFamily="34" charset="0"/>
                <a:cs typeface="Arial" panose="020B0604020202020204" pitchFamily="34" charset="0"/>
              </a:rPr>
              <a:t>VOID</a:t>
            </a:r>
            <a:r>
              <a:rPr lang="en-US" sz="2400" dirty="0" smtClean="0">
                <a:solidFill>
                  <a:srgbClr val="0B2240"/>
                </a:solidFill>
                <a:latin typeface="Arial" panose="020B0604020202020204" pitchFamily="34" charset="0"/>
                <a:cs typeface="Arial" panose="020B0604020202020204" pitchFamily="34" charset="0"/>
              </a:rPr>
              <a:t> on the form and give them a new one</a:t>
            </a:r>
          </a:p>
          <a:p>
            <a:endParaRPr lang="en-US" sz="2400" dirty="0" smtClean="0">
              <a:solidFill>
                <a:srgbClr val="0B224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rgbClr val="0B2240"/>
                </a:solidFill>
                <a:latin typeface="Arial" panose="020B0604020202020204" pitchFamily="34" charset="0"/>
                <a:cs typeface="Arial" panose="020B0604020202020204" pitchFamily="34" charset="0"/>
              </a:rPr>
              <a:t>Return the </a:t>
            </a:r>
            <a:r>
              <a:rPr lang="en-US" sz="2400" b="1" dirty="0" smtClean="0">
                <a:solidFill>
                  <a:srgbClr val="0B2240"/>
                </a:solidFill>
                <a:latin typeface="Arial" panose="020B0604020202020204" pitchFamily="34" charset="0"/>
                <a:cs typeface="Arial" panose="020B0604020202020204" pitchFamily="34" charset="0"/>
              </a:rPr>
              <a:t>VOIDED </a:t>
            </a:r>
            <a:r>
              <a:rPr lang="en-US" sz="2400" dirty="0" smtClean="0">
                <a:solidFill>
                  <a:srgbClr val="0B2240"/>
                </a:solidFill>
                <a:latin typeface="Arial" panose="020B0604020202020204" pitchFamily="34" charset="0"/>
                <a:cs typeface="Arial" panose="020B0604020202020204" pitchFamily="34" charset="0"/>
              </a:rPr>
              <a:t>form to the Elections Office</a:t>
            </a:r>
            <a:endParaRPr lang="en-US" sz="2400" b="1" dirty="0" smtClean="0">
              <a:solidFill>
                <a:srgbClr val="0B2240"/>
              </a:solidFill>
              <a:latin typeface="Arial" panose="020B0604020202020204" pitchFamily="34" charset="0"/>
              <a:cs typeface="Arial" panose="020B0604020202020204" pitchFamily="34" charset="0"/>
            </a:endParaRPr>
          </a:p>
          <a:p>
            <a:r>
              <a:rPr lang="en-US" sz="2400" dirty="0" smtClean="0">
                <a:solidFill>
                  <a:srgbClr val="4D9F8F"/>
                </a:solidFill>
                <a:latin typeface="Arial" panose="020B0604020202020204" pitchFamily="34" charset="0"/>
                <a:cs typeface="Arial" panose="020B0604020202020204" pitchFamily="34" charset="0"/>
              </a:rPr>
              <a:t>	</a:t>
            </a:r>
          </a:p>
          <a:p>
            <a:r>
              <a:rPr lang="en-US" sz="2400" dirty="0">
                <a:solidFill>
                  <a:srgbClr val="4D9F8F"/>
                </a:solidFill>
                <a:latin typeface="Arial" panose="020B0604020202020204" pitchFamily="34" charset="0"/>
                <a:cs typeface="Arial" panose="020B0604020202020204" pitchFamily="34" charset="0"/>
              </a:rPr>
              <a:t>	</a:t>
            </a:r>
            <a:endParaRPr lang="en-US" dirty="0" smtClean="0">
              <a:solidFill>
                <a:srgbClr val="4D9F8F"/>
              </a:solidFill>
              <a:latin typeface="Arial" panose="020B0604020202020204" pitchFamily="34" charset="0"/>
              <a:cs typeface="Arial" panose="020B0604020202020204" pitchFamily="34" charset="0"/>
            </a:endParaRPr>
          </a:p>
          <a:p>
            <a:endParaRPr lang="en-US" dirty="0">
              <a:solidFill>
                <a:schemeClr val="accent3">
                  <a:lumMod val="75000"/>
                </a:schemeClr>
              </a:solidFill>
              <a:latin typeface="Arial" panose="020B0604020202020204" pitchFamily="34" charset="0"/>
              <a:cs typeface="Arial" panose="020B0604020202020204" pitchFamily="34" charset="0"/>
            </a:endParaRPr>
          </a:p>
          <a:p>
            <a:endParaRPr lang="en-US" dirty="0" smtClean="0">
              <a:solidFill>
                <a:schemeClr val="accent3">
                  <a:lumMod val="75000"/>
                </a:schemeClr>
              </a:solidFill>
              <a:latin typeface="Arial" panose="020B0604020202020204" pitchFamily="34" charset="0"/>
              <a:cs typeface="Arial" panose="020B0604020202020204" pitchFamily="34" charset="0"/>
            </a:endParaRPr>
          </a:p>
          <a:p>
            <a:endParaRPr lang="en-US" dirty="0" smtClean="0">
              <a:solidFill>
                <a:schemeClr val="accent3">
                  <a:lumMod val="75000"/>
                </a:schemeClr>
              </a:solidFill>
              <a:latin typeface="Arial" panose="020B0604020202020204" pitchFamily="34" charset="0"/>
              <a:cs typeface="Arial" panose="020B0604020202020204" pitchFamily="34" charset="0"/>
            </a:endParaRPr>
          </a:p>
          <a:p>
            <a:endParaRPr lang="en-US" dirty="0">
              <a:solidFill>
                <a:schemeClr val="accent3">
                  <a:lumMod val="75000"/>
                </a:schemeClr>
              </a:solidFill>
              <a:latin typeface="Arial" panose="020B0604020202020204" pitchFamily="34" charset="0"/>
              <a:cs typeface="Arial" panose="020B0604020202020204" pitchFamily="34" charset="0"/>
            </a:endParaRPr>
          </a:p>
        </p:txBody>
      </p:sp>
      <p:pic>
        <p:nvPicPr>
          <p:cNvPr id="1026" name="Picture 2" descr="C:\Users\kcrockett.SOE\AppData\Local\Microsoft\Windows\Temporary Internet Files\Content.IE5\0AYJM5D6\2325865367_13993ccdc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228600"/>
            <a:ext cx="1425082" cy="992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9712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47E20"/>
                </a:solidFill>
              </a:rPr>
              <a:t>Information missing on application?</a:t>
            </a:r>
            <a:endParaRPr lang="en-US" dirty="0">
              <a:solidFill>
                <a:srgbClr val="F47E20"/>
              </a:solidFill>
            </a:endParaRPr>
          </a:p>
        </p:txBody>
      </p:sp>
      <p:sp>
        <p:nvSpPr>
          <p:cNvPr id="3" name="TextBox 2"/>
          <p:cNvSpPr txBox="1"/>
          <p:nvPr/>
        </p:nvSpPr>
        <p:spPr>
          <a:xfrm>
            <a:off x="381000" y="1533465"/>
            <a:ext cx="8366760" cy="4401205"/>
          </a:xfrm>
          <a:prstGeom prst="rect">
            <a:avLst/>
          </a:prstGeom>
          <a:noFill/>
        </p:spPr>
        <p:txBody>
          <a:bodyPr wrap="square" rtlCol="0">
            <a:spAutoFit/>
          </a:bodyPr>
          <a:lstStyle/>
          <a:p>
            <a:r>
              <a:rPr lang="en-US" sz="2000" b="1" dirty="0" smtClean="0">
                <a:solidFill>
                  <a:srgbClr val="0B2240"/>
                </a:solidFill>
                <a:latin typeface="Arial" panose="020B0604020202020204" pitchFamily="34" charset="0"/>
                <a:cs typeface="Arial" panose="020B0604020202020204" pitchFamily="34" charset="0"/>
              </a:rPr>
              <a:t>If an applicant has filled out a voter registration application and you</a:t>
            </a:r>
          </a:p>
          <a:p>
            <a:r>
              <a:rPr lang="en-US" sz="2000" b="1" dirty="0" smtClean="0">
                <a:solidFill>
                  <a:srgbClr val="0B2240"/>
                </a:solidFill>
                <a:latin typeface="Arial" panose="020B0604020202020204" pitchFamily="34" charset="0"/>
                <a:cs typeface="Arial" panose="020B0604020202020204" pitchFamily="34" charset="0"/>
              </a:rPr>
              <a:t>later discover that the application is incomplete:</a:t>
            </a:r>
          </a:p>
          <a:p>
            <a:endParaRPr lang="en-US" sz="2000" b="1" dirty="0">
              <a:solidFill>
                <a:srgbClr val="0B2240"/>
              </a:solidFill>
              <a:latin typeface="Arial" panose="020B0604020202020204" pitchFamily="34" charset="0"/>
              <a:cs typeface="Arial" panose="020B0604020202020204" pitchFamily="34" charset="0"/>
            </a:endParaRPr>
          </a:p>
          <a:p>
            <a:r>
              <a:rPr lang="en-US" sz="2000" b="1" dirty="0" smtClean="0">
                <a:solidFill>
                  <a:srgbClr val="0B2240"/>
                </a:solidFill>
                <a:latin typeface="Arial" panose="020B0604020202020204" pitchFamily="34" charset="0"/>
                <a:cs typeface="Arial" panose="020B0604020202020204" pitchFamily="34" charset="0"/>
              </a:rPr>
              <a:t>Turn the incomplete application into our office.</a:t>
            </a:r>
          </a:p>
          <a:p>
            <a:endParaRPr lang="en-US" sz="2000" b="1" dirty="0" smtClean="0">
              <a:solidFill>
                <a:srgbClr val="0B2240"/>
              </a:solidFill>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000" b="1" dirty="0" smtClean="0">
                <a:solidFill>
                  <a:srgbClr val="0B2240"/>
                </a:solidFill>
                <a:latin typeface="Arial" panose="020B0604020202020204" pitchFamily="34" charset="0"/>
                <a:cs typeface="Arial" panose="020B0604020202020204" pitchFamily="34" charset="0"/>
              </a:rPr>
              <a:t>Our office will enter the incomplete application into the</a:t>
            </a:r>
          </a:p>
          <a:p>
            <a:pPr lvl="1"/>
            <a:r>
              <a:rPr lang="en-US" sz="2000" b="1" dirty="0" smtClean="0">
                <a:solidFill>
                  <a:srgbClr val="0B2240"/>
                </a:solidFill>
                <a:latin typeface="Arial" panose="020B0604020202020204" pitchFamily="34" charset="0"/>
                <a:cs typeface="Arial" panose="020B0604020202020204" pitchFamily="34" charset="0"/>
              </a:rPr>
              <a:t>	registration database</a:t>
            </a:r>
          </a:p>
          <a:p>
            <a:pPr lvl="1"/>
            <a:endParaRPr lang="en-US" sz="2000" b="1" dirty="0" smtClean="0">
              <a:solidFill>
                <a:srgbClr val="0B2240"/>
              </a:solidFill>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000" b="1" dirty="0" smtClean="0">
                <a:solidFill>
                  <a:srgbClr val="0B2240"/>
                </a:solidFill>
                <a:latin typeface="Arial" panose="020B0604020202020204" pitchFamily="34" charset="0"/>
                <a:cs typeface="Arial" panose="020B0604020202020204" pitchFamily="34" charset="0"/>
              </a:rPr>
              <a:t>Applicant will be mailed a letter explaining what</a:t>
            </a:r>
          </a:p>
          <a:p>
            <a:pPr lvl="1"/>
            <a:r>
              <a:rPr lang="en-US" sz="2000" b="1" dirty="0">
                <a:solidFill>
                  <a:srgbClr val="0B2240"/>
                </a:solidFill>
                <a:latin typeface="Arial" panose="020B0604020202020204" pitchFamily="34" charset="0"/>
                <a:cs typeface="Arial" panose="020B0604020202020204" pitchFamily="34" charset="0"/>
              </a:rPr>
              <a:t>	</a:t>
            </a:r>
            <a:r>
              <a:rPr lang="en-US" sz="2000" b="1" dirty="0" smtClean="0">
                <a:solidFill>
                  <a:srgbClr val="0B2240"/>
                </a:solidFill>
                <a:latin typeface="Arial" panose="020B0604020202020204" pitchFamily="34" charset="0"/>
                <a:cs typeface="Arial" panose="020B0604020202020204" pitchFamily="34" charset="0"/>
              </a:rPr>
              <a:t>information is missing along with a voter registration form</a:t>
            </a:r>
          </a:p>
          <a:p>
            <a:pPr lvl="1"/>
            <a:endParaRPr lang="en-US" sz="2000" b="1" dirty="0" smtClean="0">
              <a:solidFill>
                <a:srgbClr val="0B2240"/>
              </a:solidFill>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000" b="1" dirty="0" smtClean="0">
                <a:solidFill>
                  <a:srgbClr val="0B2240"/>
                </a:solidFill>
                <a:latin typeface="Arial" panose="020B0604020202020204" pitchFamily="34" charset="0"/>
                <a:cs typeface="Arial" panose="020B0604020202020204" pitchFamily="34" charset="0"/>
              </a:rPr>
              <a:t>Applicant will fill in the missing information on the form</a:t>
            </a:r>
          </a:p>
          <a:p>
            <a:pPr lvl="1"/>
            <a:r>
              <a:rPr lang="en-US" sz="2000" b="1" dirty="0">
                <a:solidFill>
                  <a:srgbClr val="0B2240"/>
                </a:solidFill>
                <a:latin typeface="Arial" panose="020B0604020202020204" pitchFamily="34" charset="0"/>
                <a:cs typeface="Arial" panose="020B0604020202020204" pitchFamily="34" charset="0"/>
              </a:rPr>
              <a:t>	</a:t>
            </a:r>
            <a:r>
              <a:rPr lang="en-US" sz="2000" b="1" dirty="0" smtClean="0">
                <a:solidFill>
                  <a:srgbClr val="0B2240"/>
                </a:solidFill>
                <a:latin typeface="Arial" panose="020B0604020202020204" pitchFamily="34" charset="0"/>
                <a:cs typeface="Arial" panose="020B0604020202020204" pitchFamily="34" charset="0"/>
              </a:rPr>
              <a:t>and return the completed application to the Elections Office</a:t>
            </a:r>
          </a:p>
          <a:p>
            <a:pPr lvl="1"/>
            <a:r>
              <a:rPr lang="en-US" sz="2000" dirty="0">
                <a:solidFill>
                  <a:srgbClr val="4D9F8F"/>
                </a:solidFill>
                <a:latin typeface="Arial" panose="020B0604020202020204" pitchFamily="34" charset="0"/>
                <a:cs typeface="Arial" panose="020B0604020202020204" pitchFamily="34" charset="0"/>
              </a:rPr>
              <a:t>	</a:t>
            </a:r>
            <a:endParaRPr lang="en-US" sz="2800" dirty="0">
              <a:solidFill>
                <a:srgbClr val="4D9F8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1593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47E20"/>
                </a:solidFill>
              </a:rPr>
              <a:t>All applications submitted will be accounted for</a:t>
            </a:r>
            <a:endParaRPr lang="en-US" dirty="0">
              <a:solidFill>
                <a:srgbClr val="F47E20"/>
              </a:solidFill>
            </a:endParaRPr>
          </a:p>
        </p:txBody>
      </p:sp>
      <p:sp>
        <p:nvSpPr>
          <p:cNvPr id="3" name="TextBox 2"/>
          <p:cNvSpPr txBox="1"/>
          <p:nvPr/>
        </p:nvSpPr>
        <p:spPr>
          <a:xfrm>
            <a:off x="457200" y="1554480"/>
            <a:ext cx="8378952" cy="4524315"/>
          </a:xfrm>
          <a:prstGeom prst="rect">
            <a:avLst/>
          </a:prstGeom>
          <a:noFill/>
        </p:spPr>
        <p:txBody>
          <a:bodyPr wrap="square" rtlCol="0">
            <a:spAutoFit/>
          </a:bodyPr>
          <a:lstStyle/>
          <a:p>
            <a:r>
              <a:rPr lang="en-US" sz="2400" dirty="0">
                <a:solidFill>
                  <a:srgbClr val="0B2240"/>
                </a:solidFill>
                <a:latin typeface="Arial" panose="020B0604020202020204" pitchFamily="34" charset="0"/>
                <a:cs typeface="Arial" panose="020B0604020202020204" pitchFamily="34" charset="0"/>
              </a:rPr>
              <a:t>When applications are turned in, </a:t>
            </a:r>
            <a:r>
              <a:rPr lang="en-US" sz="2400" dirty="0" smtClean="0">
                <a:solidFill>
                  <a:srgbClr val="0B2240"/>
                </a:solidFill>
                <a:latin typeface="Arial" panose="020B0604020202020204" pitchFamily="34" charset="0"/>
                <a:cs typeface="Arial" panose="020B0604020202020204" pitchFamily="34" charset="0"/>
              </a:rPr>
              <a:t>SOE </a:t>
            </a:r>
            <a:r>
              <a:rPr lang="en-US" sz="2400" dirty="0">
                <a:solidFill>
                  <a:srgbClr val="0B2240"/>
                </a:solidFill>
                <a:latin typeface="Arial" panose="020B0604020202020204" pitchFamily="34" charset="0"/>
                <a:cs typeface="Arial" panose="020B0604020202020204" pitchFamily="34" charset="0"/>
              </a:rPr>
              <a:t>office will </a:t>
            </a:r>
            <a:r>
              <a:rPr lang="en-US" sz="2400" dirty="0" smtClean="0">
                <a:solidFill>
                  <a:srgbClr val="0B2240"/>
                </a:solidFill>
                <a:latin typeface="Arial" panose="020B0604020202020204" pitchFamily="34" charset="0"/>
                <a:cs typeface="Arial" panose="020B0604020202020204" pitchFamily="34" charset="0"/>
              </a:rPr>
              <a:t>fill out:</a:t>
            </a:r>
          </a:p>
          <a:p>
            <a:r>
              <a:rPr lang="en-US" sz="2400" dirty="0" smtClean="0">
                <a:solidFill>
                  <a:srgbClr val="0B2240"/>
                </a:solidFill>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US" sz="2400" b="1" dirty="0" smtClean="0">
                <a:solidFill>
                  <a:srgbClr val="0B2240"/>
                </a:solidFill>
                <a:latin typeface="Arial" panose="020B0604020202020204" pitchFamily="34" charset="0"/>
                <a:cs typeface="Arial" panose="020B0604020202020204" pitchFamily="34" charset="0"/>
              </a:rPr>
              <a:t>Accounting </a:t>
            </a:r>
            <a:r>
              <a:rPr lang="en-US" sz="2400" b="1" dirty="0">
                <a:solidFill>
                  <a:srgbClr val="0B2240"/>
                </a:solidFill>
                <a:latin typeface="Arial" panose="020B0604020202020204" pitchFamily="34" charset="0"/>
                <a:cs typeface="Arial" panose="020B0604020202020204" pitchFamily="34" charset="0"/>
              </a:rPr>
              <a:t>of Third-Party Voter Registration Organization Applications </a:t>
            </a:r>
            <a:r>
              <a:rPr lang="en-US" sz="2400" dirty="0" smtClean="0">
                <a:solidFill>
                  <a:srgbClr val="0B2240"/>
                </a:solidFill>
                <a:latin typeface="Arial" panose="020B0604020202020204" pitchFamily="34" charset="0"/>
                <a:cs typeface="Arial" panose="020B0604020202020204" pitchFamily="34" charset="0"/>
              </a:rPr>
              <a:t>( </a:t>
            </a:r>
            <a:r>
              <a:rPr lang="en-US" sz="2400" dirty="0">
                <a:solidFill>
                  <a:srgbClr val="0B2240"/>
                </a:solidFill>
                <a:latin typeface="Arial" panose="020B0604020202020204" pitchFamily="34" charset="0"/>
                <a:cs typeface="Arial" panose="020B0604020202020204" pitchFamily="34" charset="0"/>
              </a:rPr>
              <a:t>DS-DE 124</a:t>
            </a:r>
            <a:r>
              <a:rPr lang="en-US" sz="2400" dirty="0" smtClean="0">
                <a:solidFill>
                  <a:srgbClr val="0B2240"/>
                </a:solidFill>
                <a:latin typeface="Arial" panose="020B0604020202020204" pitchFamily="34" charset="0"/>
                <a:cs typeface="Arial" panose="020B0604020202020204" pitchFamily="34" charset="0"/>
              </a:rPr>
              <a:t>) form and provide a copy to 3PVRO</a:t>
            </a:r>
            <a:endParaRPr lang="en-US" sz="2400" dirty="0">
              <a:solidFill>
                <a:srgbClr val="0B2240"/>
              </a:solidFill>
              <a:latin typeface="Arial" panose="020B0604020202020204" pitchFamily="34" charset="0"/>
              <a:cs typeface="Arial" panose="020B0604020202020204" pitchFamily="34" charset="0"/>
            </a:endParaRPr>
          </a:p>
          <a:p>
            <a:endParaRPr lang="en-US" sz="2400" dirty="0">
              <a:solidFill>
                <a:srgbClr val="0B224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400" dirty="0" smtClean="0">
                <a:solidFill>
                  <a:srgbClr val="0B2240"/>
                </a:solidFill>
                <a:latin typeface="Arial" panose="020B0604020202020204" pitchFamily="34" charset="0"/>
                <a:cs typeface="Arial" panose="020B0604020202020204" pitchFamily="34" charset="0"/>
              </a:rPr>
              <a:t>Form states the number of voter registration applications </a:t>
            </a:r>
            <a:r>
              <a:rPr lang="en-US" sz="2400" b="1" dirty="0" smtClean="0">
                <a:solidFill>
                  <a:srgbClr val="0B2240"/>
                </a:solidFill>
                <a:latin typeface="Arial" panose="020B0604020202020204" pitchFamily="34" charset="0"/>
                <a:cs typeface="Arial" panose="020B0604020202020204" pitchFamily="34" charset="0"/>
              </a:rPr>
              <a:t>provided</a:t>
            </a:r>
            <a:r>
              <a:rPr lang="en-US" sz="2400" dirty="0" smtClean="0">
                <a:solidFill>
                  <a:srgbClr val="0B2240"/>
                </a:solidFill>
                <a:latin typeface="Arial" panose="020B0604020202020204" pitchFamily="34" charset="0"/>
                <a:cs typeface="Arial" panose="020B0604020202020204" pitchFamily="34" charset="0"/>
              </a:rPr>
              <a:t> </a:t>
            </a:r>
            <a:r>
              <a:rPr lang="en-US" sz="2400" dirty="0">
                <a:solidFill>
                  <a:srgbClr val="0B2240"/>
                </a:solidFill>
                <a:latin typeface="Arial" panose="020B0604020202020204" pitchFamily="34" charset="0"/>
                <a:cs typeface="Arial" panose="020B0604020202020204" pitchFamily="34" charset="0"/>
              </a:rPr>
              <a:t>to </a:t>
            </a:r>
            <a:r>
              <a:rPr lang="en-US" sz="2400" dirty="0" smtClean="0">
                <a:solidFill>
                  <a:srgbClr val="0B2240"/>
                </a:solidFill>
                <a:latin typeface="Arial" panose="020B0604020202020204" pitchFamily="34" charset="0"/>
                <a:cs typeface="Arial" panose="020B0604020202020204" pitchFamily="34" charset="0"/>
              </a:rPr>
              <a:t>your organization from our office</a:t>
            </a:r>
          </a:p>
          <a:p>
            <a:endParaRPr lang="en-US" sz="2400" dirty="0">
              <a:solidFill>
                <a:srgbClr val="0B224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400" dirty="0" smtClean="0">
                <a:solidFill>
                  <a:srgbClr val="0B2240"/>
                </a:solidFill>
                <a:latin typeface="Arial" panose="020B0604020202020204" pitchFamily="34" charset="0"/>
                <a:cs typeface="Arial" panose="020B0604020202020204" pitchFamily="34" charset="0"/>
              </a:rPr>
              <a:t>Form states </a:t>
            </a:r>
            <a:r>
              <a:rPr lang="en-US" sz="2400" dirty="0">
                <a:solidFill>
                  <a:srgbClr val="0B2240"/>
                </a:solidFill>
                <a:latin typeface="Arial" panose="020B0604020202020204" pitchFamily="34" charset="0"/>
                <a:cs typeface="Arial" panose="020B0604020202020204" pitchFamily="34" charset="0"/>
              </a:rPr>
              <a:t>the number of voter registration applications </a:t>
            </a:r>
            <a:r>
              <a:rPr lang="en-US" sz="2400" b="1" dirty="0">
                <a:solidFill>
                  <a:srgbClr val="0B2240"/>
                </a:solidFill>
                <a:latin typeface="Arial" panose="020B0604020202020204" pitchFamily="34" charset="0"/>
                <a:cs typeface="Arial" panose="020B0604020202020204" pitchFamily="34" charset="0"/>
              </a:rPr>
              <a:t>received</a:t>
            </a:r>
            <a:r>
              <a:rPr lang="en-US" sz="2400" dirty="0">
                <a:solidFill>
                  <a:srgbClr val="0B2240"/>
                </a:solidFill>
                <a:latin typeface="Arial" panose="020B0604020202020204" pitchFamily="34" charset="0"/>
                <a:cs typeface="Arial" panose="020B0604020202020204" pitchFamily="34" charset="0"/>
              </a:rPr>
              <a:t> from </a:t>
            </a:r>
            <a:r>
              <a:rPr lang="en-US" sz="2400" dirty="0" smtClean="0">
                <a:solidFill>
                  <a:srgbClr val="0B2240"/>
                </a:solidFill>
                <a:latin typeface="Arial" panose="020B0604020202020204" pitchFamily="34" charset="0"/>
                <a:cs typeface="Arial" panose="020B0604020202020204" pitchFamily="34" charset="0"/>
              </a:rPr>
              <a:t>your organization, including blank and</a:t>
            </a:r>
          </a:p>
          <a:p>
            <a:r>
              <a:rPr lang="en-US" sz="2400" dirty="0">
                <a:solidFill>
                  <a:srgbClr val="0B2240"/>
                </a:solidFill>
                <a:latin typeface="Arial" panose="020B0604020202020204" pitchFamily="34" charset="0"/>
                <a:cs typeface="Arial" panose="020B0604020202020204" pitchFamily="34" charset="0"/>
              </a:rPr>
              <a:t> </a:t>
            </a:r>
            <a:r>
              <a:rPr lang="en-US" sz="2400" dirty="0" smtClean="0">
                <a:solidFill>
                  <a:srgbClr val="0B2240"/>
                </a:solidFill>
                <a:latin typeface="Arial" panose="020B0604020202020204" pitchFamily="34" charset="0"/>
                <a:cs typeface="Arial" panose="020B0604020202020204" pitchFamily="34" charset="0"/>
              </a:rPr>
              <a:t>  non-blank forms</a:t>
            </a:r>
          </a:p>
        </p:txBody>
      </p:sp>
    </p:spTree>
    <p:extLst>
      <p:ext uri="{BB962C8B-B14F-4D97-AF65-F5344CB8AC3E}">
        <p14:creationId xmlns:p14="http://schemas.microsoft.com/office/powerpoint/2010/main" val="2500429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47E20"/>
                </a:solidFill>
              </a:rPr>
              <a:t>Remember…</a:t>
            </a:r>
            <a:endParaRPr lang="en-US" dirty="0">
              <a:solidFill>
                <a:srgbClr val="F47E20"/>
              </a:solidFill>
            </a:endParaRPr>
          </a:p>
        </p:txBody>
      </p:sp>
      <p:sp>
        <p:nvSpPr>
          <p:cNvPr id="3" name="TextBox 2"/>
          <p:cNvSpPr txBox="1"/>
          <p:nvPr/>
        </p:nvSpPr>
        <p:spPr>
          <a:xfrm>
            <a:off x="609600" y="1828800"/>
            <a:ext cx="7772400" cy="4524315"/>
          </a:xfrm>
          <a:prstGeom prst="rect">
            <a:avLst/>
          </a:prstGeom>
          <a:noFill/>
        </p:spPr>
        <p:txBody>
          <a:bodyPr wrap="square" rtlCol="0">
            <a:spAutoFit/>
          </a:bodyPr>
          <a:lstStyle/>
          <a:p>
            <a:r>
              <a:rPr lang="en-US" sz="2400" dirty="0" smtClean="0">
                <a:solidFill>
                  <a:srgbClr val="0B2240"/>
                </a:solidFill>
                <a:latin typeface="Arial" panose="020B0604020202020204" pitchFamily="34" charset="0"/>
                <a:cs typeface="Arial" panose="020B0604020202020204" pitchFamily="34" charset="0"/>
              </a:rPr>
              <a:t>If 3PVRO provides a blank application to an applicant and they intend to </a:t>
            </a:r>
            <a:r>
              <a:rPr lang="en-US" sz="2400" u="sng" dirty="0" smtClean="0">
                <a:solidFill>
                  <a:srgbClr val="0B2240"/>
                </a:solidFill>
                <a:latin typeface="Arial" panose="020B0604020202020204" pitchFamily="34" charset="0"/>
                <a:cs typeface="Arial" panose="020B0604020202020204" pitchFamily="34" charset="0"/>
              </a:rPr>
              <a:t>take it with them </a:t>
            </a:r>
            <a:r>
              <a:rPr lang="en-US" sz="2400" dirty="0" smtClean="0">
                <a:solidFill>
                  <a:srgbClr val="0B2240"/>
                </a:solidFill>
                <a:latin typeface="Arial" panose="020B0604020202020204" pitchFamily="34" charset="0"/>
                <a:cs typeface="Arial" panose="020B0604020202020204" pitchFamily="34" charset="0"/>
              </a:rPr>
              <a:t>to fill out elsewhere:</a:t>
            </a:r>
          </a:p>
          <a:p>
            <a:endParaRPr lang="en-US" sz="2400" dirty="0" smtClean="0">
              <a:solidFill>
                <a:srgbClr val="0B224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rgbClr val="0B2240"/>
                </a:solidFill>
                <a:latin typeface="Arial" panose="020B0604020202020204" pitchFamily="34" charset="0"/>
                <a:cs typeface="Arial" panose="020B0604020202020204" pitchFamily="34" charset="0"/>
              </a:rPr>
              <a:t>It MUST be a </a:t>
            </a:r>
            <a:r>
              <a:rPr lang="en-US" sz="2400" b="1" dirty="0" smtClean="0">
                <a:solidFill>
                  <a:srgbClr val="0B2240"/>
                </a:solidFill>
                <a:latin typeface="Arial" panose="020B0604020202020204" pitchFamily="34" charset="0"/>
                <a:cs typeface="Arial" panose="020B0604020202020204" pitchFamily="34" charset="0"/>
              </a:rPr>
              <a:t>blank</a:t>
            </a:r>
            <a:r>
              <a:rPr lang="en-US" sz="2400" dirty="0" smtClean="0">
                <a:solidFill>
                  <a:srgbClr val="0B2240"/>
                </a:solidFill>
                <a:latin typeface="Arial" panose="020B0604020202020204" pitchFamily="34" charset="0"/>
                <a:cs typeface="Arial" panose="020B0604020202020204" pitchFamily="34" charset="0"/>
              </a:rPr>
              <a:t> application </a:t>
            </a:r>
            <a:r>
              <a:rPr lang="en-US" sz="2400" b="1" dirty="0" smtClean="0">
                <a:solidFill>
                  <a:srgbClr val="0B2240"/>
                </a:solidFill>
                <a:latin typeface="Arial" panose="020B0604020202020204" pitchFamily="34" charset="0"/>
                <a:cs typeface="Arial" panose="020B0604020202020204" pitchFamily="34" charset="0"/>
              </a:rPr>
              <a:t>without</a:t>
            </a:r>
            <a:r>
              <a:rPr lang="en-US" sz="2400" dirty="0" smtClean="0">
                <a:solidFill>
                  <a:srgbClr val="0B2240"/>
                </a:solidFill>
                <a:latin typeface="Arial" panose="020B0604020202020204" pitchFamily="34" charset="0"/>
                <a:cs typeface="Arial" panose="020B0604020202020204" pitchFamily="34" charset="0"/>
              </a:rPr>
              <a:t> a 3PVRO   ID number on it</a:t>
            </a:r>
          </a:p>
          <a:p>
            <a:pPr marL="342900" indent="-342900">
              <a:buFont typeface="Arial" panose="020B0604020202020204" pitchFamily="34" charset="0"/>
              <a:buChar char="•"/>
            </a:pPr>
            <a:endParaRPr lang="en-US" sz="2400" dirty="0" smtClean="0">
              <a:solidFill>
                <a:srgbClr val="0B224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400" dirty="0" smtClean="0">
              <a:solidFill>
                <a:srgbClr val="0B2240"/>
              </a:solidFill>
              <a:latin typeface="Arial" panose="020B0604020202020204" pitchFamily="34" charset="0"/>
              <a:cs typeface="Arial" panose="020B0604020202020204" pitchFamily="34" charset="0"/>
            </a:endParaRPr>
          </a:p>
          <a:p>
            <a:r>
              <a:rPr lang="en-US" sz="2400" dirty="0" smtClean="0">
                <a:solidFill>
                  <a:srgbClr val="0B2240"/>
                </a:solidFill>
                <a:latin typeface="Arial" panose="020B0604020202020204" pitchFamily="34" charset="0"/>
                <a:cs typeface="Arial" panose="020B0604020202020204" pitchFamily="34" charset="0"/>
              </a:rPr>
              <a:t>If 3PVRO provides a blank application to an applicant and they </a:t>
            </a:r>
            <a:r>
              <a:rPr lang="en-US" sz="2400" u="sng" dirty="0" smtClean="0">
                <a:solidFill>
                  <a:srgbClr val="0B2240"/>
                </a:solidFill>
                <a:latin typeface="Arial" panose="020B0604020202020204" pitchFamily="34" charset="0"/>
                <a:cs typeface="Arial" panose="020B0604020202020204" pitchFamily="34" charset="0"/>
              </a:rPr>
              <a:t>hand back </a:t>
            </a:r>
            <a:r>
              <a:rPr lang="en-US" sz="2400" dirty="0" smtClean="0">
                <a:solidFill>
                  <a:srgbClr val="0B2240"/>
                </a:solidFill>
                <a:latin typeface="Arial" panose="020B0604020202020204" pitchFamily="34" charset="0"/>
                <a:cs typeface="Arial" panose="020B0604020202020204" pitchFamily="34" charset="0"/>
              </a:rPr>
              <a:t>a completed application: </a:t>
            </a:r>
          </a:p>
          <a:p>
            <a:endParaRPr lang="en-US" sz="2400" dirty="0" smtClean="0">
              <a:solidFill>
                <a:srgbClr val="0B224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rgbClr val="0B2240"/>
                </a:solidFill>
                <a:latin typeface="Arial" panose="020B0604020202020204" pitchFamily="34" charset="0"/>
                <a:cs typeface="Arial" panose="020B0604020202020204" pitchFamily="34" charset="0"/>
              </a:rPr>
              <a:t>It MUST be an application </a:t>
            </a:r>
            <a:r>
              <a:rPr lang="en-US" sz="2400" b="1" dirty="0" smtClean="0">
                <a:solidFill>
                  <a:srgbClr val="0B2240"/>
                </a:solidFill>
                <a:latin typeface="Arial" panose="020B0604020202020204" pitchFamily="34" charset="0"/>
                <a:cs typeface="Arial" panose="020B0604020202020204" pitchFamily="34" charset="0"/>
              </a:rPr>
              <a:t>with</a:t>
            </a:r>
            <a:r>
              <a:rPr lang="en-US" sz="2400" dirty="0" smtClean="0">
                <a:solidFill>
                  <a:srgbClr val="0B2240"/>
                </a:solidFill>
                <a:latin typeface="Arial" panose="020B0604020202020204" pitchFamily="34" charset="0"/>
                <a:cs typeface="Arial" panose="020B0604020202020204" pitchFamily="34" charset="0"/>
              </a:rPr>
              <a:t> a 3PVRO ID number on it </a:t>
            </a:r>
            <a:endParaRPr lang="en-US" sz="2400" dirty="0">
              <a:solidFill>
                <a:srgbClr val="0B224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63647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2468880"/>
            <a:ext cx="5105400" cy="923330"/>
          </a:xfrm>
          <a:prstGeom prst="rect">
            <a:avLst/>
          </a:prstGeom>
          <a:noFill/>
        </p:spPr>
        <p:txBody>
          <a:bodyPr wrap="square" rtlCol="0">
            <a:spAutoFit/>
          </a:bodyPr>
          <a:lstStyle/>
          <a:p>
            <a:r>
              <a:rPr lang="en-US" sz="5400" dirty="0" smtClean="0">
                <a:solidFill>
                  <a:srgbClr val="F47E20"/>
                </a:solidFill>
              </a:rPr>
              <a:t>QUESTIONS ?</a:t>
            </a:r>
            <a:endParaRPr lang="en-US" sz="5400" dirty="0">
              <a:solidFill>
                <a:srgbClr val="F47E20"/>
              </a:solidFill>
            </a:endParaRPr>
          </a:p>
        </p:txBody>
      </p:sp>
    </p:spTree>
    <p:extLst>
      <p:ext uri="{BB962C8B-B14F-4D97-AF65-F5344CB8AC3E}">
        <p14:creationId xmlns:p14="http://schemas.microsoft.com/office/powerpoint/2010/main" val="3093418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normAutofit/>
          </a:bodyPr>
          <a:lstStyle/>
          <a:p>
            <a:r>
              <a:rPr lang="en-US" sz="2400" dirty="0" smtClean="0">
                <a:solidFill>
                  <a:srgbClr val="F47E20"/>
                </a:solidFill>
                <a:latin typeface="Arial" panose="020B0604020202020204" pitchFamily="34" charset="0"/>
                <a:cs typeface="Arial" panose="020B0604020202020204" pitchFamily="34" charset="0"/>
              </a:rPr>
              <a:t>What is a Third-Party Voter Registration Organization?</a:t>
            </a:r>
            <a:endParaRPr lang="en-US" sz="2400" dirty="0">
              <a:solidFill>
                <a:srgbClr val="F47E20"/>
              </a:solidFill>
              <a:latin typeface="Arial" panose="020B0604020202020204" pitchFamily="34" charset="0"/>
              <a:cs typeface="Arial" panose="020B0604020202020204" pitchFamily="34" charset="0"/>
            </a:endParaRPr>
          </a:p>
        </p:txBody>
      </p:sp>
      <p:sp>
        <p:nvSpPr>
          <p:cNvPr id="3" name="TextBox 2"/>
          <p:cNvSpPr txBox="1"/>
          <p:nvPr/>
        </p:nvSpPr>
        <p:spPr>
          <a:xfrm>
            <a:off x="381000" y="1981200"/>
            <a:ext cx="9352271" cy="3108543"/>
          </a:xfrm>
          <a:prstGeom prst="rect">
            <a:avLst/>
          </a:prstGeom>
          <a:noFill/>
        </p:spPr>
        <p:txBody>
          <a:bodyPr wrap="square" rtlCol="0">
            <a:spAutoFit/>
          </a:bodyPr>
          <a:lstStyle/>
          <a:p>
            <a:pPr algn="just"/>
            <a:r>
              <a:rPr lang="en-US" sz="2800" dirty="0" smtClean="0">
                <a:solidFill>
                  <a:srgbClr val="0B2240"/>
                </a:solidFill>
                <a:latin typeface="Arial" panose="020B0604020202020204" pitchFamily="34" charset="0"/>
                <a:cs typeface="Arial" panose="020B0604020202020204" pitchFamily="34" charset="0"/>
              </a:rPr>
              <a:t>A Third Party Voter Registration Organization is any:</a:t>
            </a:r>
          </a:p>
          <a:p>
            <a:pPr algn="just"/>
            <a:endParaRPr lang="en-US" sz="2800" dirty="0" smtClean="0">
              <a:solidFill>
                <a:srgbClr val="0B2240"/>
              </a:solidFill>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2800" dirty="0" smtClean="0">
                <a:solidFill>
                  <a:srgbClr val="0B2240"/>
                </a:solidFill>
                <a:latin typeface="Arial" panose="020B0604020202020204" pitchFamily="34" charset="0"/>
                <a:cs typeface="Arial" panose="020B0604020202020204" pitchFamily="34" charset="0"/>
              </a:rPr>
              <a:t>person</a:t>
            </a:r>
          </a:p>
          <a:p>
            <a:pPr marL="457200" indent="-457200" algn="just">
              <a:buFont typeface="Arial" panose="020B0604020202020204" pitchFamily="34" charset="0"/>
              <a:buChar char="•"/>
            </a:pPr>
            <a:r>
              <a:rPr lang="en-US" sz="2800" dirty="0" smtClean="0">
                <a:solidFill>
                  <a:srgbClr val="0B2240"/>
                </a:solidFill>
                <a:latin typeface="Arial" panose="020B0604020202020204" pitchFamily="34" charset="0"/>
                <a:cs typeface="Arial" panose="020B0604020202020204" pitchFamily="34" charset="0"/>
              </a:rPr>
              <a:t>entity </a:t>
            </a:r>
            <a:endParaRPr lang="en-US" sz="2800" dirty="0">
              <a:solidFill>
                <a:srgbClr val="0B2240"/>
              </a:solidFill>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2800" dirty="0" smtClean="0">
                <a:solidFill>
                  <a:srgbClr val="0B2240"/>
                </a:solidFill>
                <a:latin typeface="Arial" panose="020B0604020202020204" pitchFamily="34" charset="0"/>
                <a:cs typeface="Arial" panose="020B0604020202020204" pitchFamily="34" charset="0"/>
              </a:rPr>
              <a:t>organization </a:t>
            </a:r>
          </a:p>
          <a:p>
            <a:pPr algn="just"/>
            <a:endParaRPr lang="en-US" sz="2800" dirty="0" smtClean="0">
              <a:solidFill>
                <a:srgbClr val="0B2240"/>
              </a:solidFill>
              <a:latin typeface="Arial" panose="020B0604020202020204" pitchFamily="34" charset="0"/>
              <a:cs typeface="Arial" panose="020B0604020202020204" pitchFamily="34" charset="0"/>
            </a:endParaRPr>
          </a:p>
          <a:p>
            <a:pPr algn="just"/>
            <a:r>
              <a:rPr lang="en-US" sz="2800" u="sng" dirty="0" smtClean="0">
                <a:solidFill>
                  <a:srgbClr val="0B2240"/>
                </a:solidFill>
                <a:latin typeface="Arial" panose="020B0604020202020204" pitchFamily="34" charset="0"/>
                <a:cs typeface="Arial" panose="020B0604020202020204" pitchFamily="34" charset="0"/>
              </a:rPr>
              <a:t>that collects</a:t>
            </a:r>
            <a:r>
              <a:rPr lang="en-US" sz="2800" dirty="0" smtClean="0">
                <a:solidFill>
                  <a:srgbClr val="0B2240"/>
                </a:solidFill>
                <a:latin typeface="Arial" panose="020B0604020202020204" pitchFamily="34" charset="0"/>
                <a:cs typeface="Arial" panose="020B0604020202020204" pitchFamily="34" charset="0"/>
              </a:rPr>
              <a:t> any voter registration application</a:t>
            </a:r>
            <a:endParaRPr lang="en-US" sz="2800" dirty="0">
              <a:solidFill>
                <a:srgbClr val="0B224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1397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a:bodyPr>
          <a:lstStyle/>
          <a:p>
            <a:r>
              <a:rPr lang="en-US" sz="2400" dirty="0" smtClean="0">
                <a:solidFill>
                  <a:srgbClr val="F47E20"/>
                </a:solidFill>
                <a:latin typeface="Arial" panose="020B0604020202020204" pitchFamily="34" charset="0"/>
                <a:cs typeface="Arial" panose="020B0604020202020204" pitchFamily="34" charset="0"/>
              </a:rPr>
              <a:t>Registered with State of Florida Division of Elections</a:t>
            </a:r>
            <a:r>
              <a:rPr lang="en-US" sz="2000" dirty="0" smtClean="0">
                <a:solidFill>
                  <a:srgbClr val="F47E20"/>
                </a:solidFill>
                <a:latin typeface="Arial" panose="020B0604020202020204" pitchFamily="34" charset="0"/>
                <a:cs typeface="Arial" panose="020B0604020202020204" pitchFamily="34" charset="0"/>
              </a:rPr>
              <a:t/>
            </a:r>
            <a:br>
              <a:rPr lang="en-US" sz="2000" dirty="0" smtClean="0">
                <a:solidFill>
                  <a:srgbClr val="F47E20"/>
                </a:solidFill>
                <a:latin typeface="Arial" panose="020B0604020202020204" pitchFamily="34" charset="0"/>
                <a:cs typeface="Arial" panose="020B0604020202020204" pitchFamily="34" charset="0"/>
              </a:rPr>
            </a:br>
            <a:endParaRPr lang="en-US" sz="2000" dirty="0">
              <a:solidFill>
                <a:srgbClr val="F47E20"/>
              </a:solidFill>
              <a:latin typeface="Arial" panose="020B0604020202020204" pitchFamily="34" charset="0"/>
              <a:cs typeface="Arial" panose="020B0604020202020204" pitchFamily="34" charset="0"/>
            </a:endParaRPr>
          </a:p>
        </p:txBody>
      </p:sp>
      <p:sp>
        <p:nvSpPr>
          <p:cNvPr id="3" name="TextBox 2"/>
          <p:cNvSpPr txBox="1"/>
          <p:nvPr/>
        </p:nvSpPr>
        <p:spPr>
          <a:xfrm>
            <a:off x="274320" y="2133600"/>
            <a:ext cx="8561832" cy="4247317"/>
          </a:xfrm>
          <a:prstGeom prst="rect">
            <a:avLst/>
          </a:prstGeom>
          <a:noFill/>
        </p:spPr>
        <p:txBody>
          <a:bodyPr wrap="square" rtlCol="0">
            <a:spAutoFit/>
          </a:bodyPr>
          <a:lstStyle/>
          <a:p>
            <a:r>
              <a:rPr lang="en-US" sz="2800" dirty="0" smtClean="0">
                <a:solidFill>
                  <a:srgbClr val="0B2240"/>
                </a:solidFill>
                <a:latin typeface="Arial" panose="020B0604020202020204" pitchFamily="34" charset="0"/>
                <a:cs typeface="Arial" panose="020B0604020202020204" pitchFamily="34" charset="0"/>
              </a:rPr>
              <a:t>All Third Party Voter Registration Organizations:</a:t>
            </a:r>
          </a:p>
          <a:p>
            <a:endParaRPr lang="en-US" sz="2800" dirty="0" smtClean="0">
              <a:solidFill>
                <a:srgbClr val="0B224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smtClean="0">
                <a:solidFill>
                  <a:srgbClr val="0B2240"/>
                </a:solidFill>
                <a:latin typeface="Arial" panose="020B0604020202020204" pitchFamily="34" charset="0"/>
                <a:cs typeface="Arial" panose="020B0604020202020204" pitchFamily="34" charset="0"/>
              </a:rPr>
              <a:t>Must be registered with the State of Florida</a:t>
            </a:r>
          </a:p>
          <a:p>
            <a:r>
              <a:rPr lang="en-US" sz="2800" dirty="0">
                <a:solidFill>
                  <a:srgbClr val="0B2240"/>
                </a:solidFill>
                <a:latin typeface="Arial" panose="020B0604020202020204" pitchFamily="34" charset="0"/>
                <a:cs typeface="Arial" panose="020B0604020202020204" pitchFamily="34" charset="0"/>
              </a:rPr>
              <a:t> </a:t>
            </a:r>
            <a:r>
              <a:rPr lang="en-US" sz="2800" dirty="0" smtClean="0">
                <a:solidFill>
                  <a:srgbClr val="0B2240"/>
                </a:solidFill>
                <a:latin typeface="Arial" panose="020B0604020202020204" pitchFamily="34" charset="0"/>
                <a:cs typeface="Arial" panose="020B0604020202020204" pitchFamily="34" charset="0"/>
              </a:rPr>
              <a:t>   Division of Elections</a:t>
            </a:r>
          </a:p>
          <a:p>
            <a:endParaRPr lang="en-US" sz="2800" dirty="0" smtClean="0">
              <a:solidFill>
                <a:srgbClr val="0B224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smtClean="0">
                <a:solidFill>
                  <a:srgbClr val="0B2240"/>
                </a:solidFill>
                <a:latin typeface="Arial" panose="020B0604020202020204" pitchFamily="34" charset="0"/>
                <a:cs typeface="Arial" panose="020B0604020202020204" pitchFamily="34" charset="0"/>
              </a:rPr>
              <a:t>Must timely submit all voter registration applications collected to the Division of Elections (the division) or supervisor of </a:t>
            </a:r>
            <a:r>
              <a:rPr lang="en-US" sz="2800" dirty="0">
                <a:solidFill>
                  <a:srgbClr val="0B2240"/>
                </a:solidFill>
                <a:latin typeface="Arial" panose="020B0604020202020204" pitchFamily="34" charset="0"/>
                <a:cs typeface="Arial" panose="020B0604020202020204" pitchFamily="34" charset="0"/>
              </a:rPr>
              <a:t>e</a:t>
            </a:r>
            <a:r>
              <a:rPr lang="en-US" sz="2800" dirty="0" smtClean="0">
                <a:solidFill>
                  <a:srgbClr val="0B2240"/>
                </a:solidFill>
                <a:latin typeface="Arial" panose="020B0604020202020204" pitchFamily="34" charset="0"/>
                <a:cs typeface="Arial" panose="020B0604020202020204" pitchFamily="34" charset="0"/>
              </a:rPr>
              <a:t>lections in the county in which the applicant resides</a:t>
            </a:r>
          </a:p>
          <a:p>
            <a:endParaRPr lang="en-US" dirty="0" smtClean="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899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normAutofit/>
          </a:bodyPr>
          <a:lstStyle/>
          <a:p>
            <a:pPr algn="l"/>
            <a:r>
              <a:rPr lang="en-US" sz="2400" dirty="0" smtClean="0">
                <a:solidFill>
                  <a:srgbClr val="F47E20"/>
                </a:solidFill>
                <a:latin typeface="Arial" panose="020B0604020202020204" pitchFamily="34" charset="0"/>
                <a:cs typeface="Arial" panose="020B0604020202020204" pitchFamily="34" charset="0"/>
              </a:rPr>
              <a:t>Include 3PVRO  number on all voter registration applications</a:t>
            </a:r>
            <a:endParaRPr lang="en-US" sz="2400" dirty="0">
              <a:solidFill>
                <a:srgbClr val="F47E20"/>
              </a:solidFill>
              <a:latin typeface="Arial" panose="020B0604020202020204" pitchFamily="34" charset="0"/>
              <a:cs typeface="Arial" panose="020B0604020202020204" pitchFamily="34" charset="0"/>
            </a:endParaRPr>
          </a:p>
        </p:txBody>
      </p:sp>
      <p:sp>
        <p:nvSpPr>
          <p:cNvPr id="3" name="TextBox 2"/>
          <p:cNvSpPr txBox="1"/>
          <p:nvPr/>
        </p:nvSpPr>
        <p:spPr>
          <a:xfrm>
            <a:off x="304800" y="1097280"/>
            <a:ext cx="8610600" cy="5663089"/>
          </a:xfrm>
          <a:prstGeom prst="rect">
            <a:avLst/>
          </a:prstGeom>
          <a:noFill/>
        </p:spPr>
        <p:txBody>
          <a:bodyPr wrap="square" rtlCol="0">
            <a:spAutoFit/>
          </a:bodyPr>
          <a:lstStyle/>
          <a:p>
            <a:pPr marL="285750" indent="-285750">
              <a:buFont typeface="Arial" panose="020B0604020202020204" pitchFamily="34" charset="0"/>
              <a:buChar char="•"/>
            </a:pPr>
            <a:endParaRPr lang="en-US" sz="2000" dirty="0" smtClean="0">
              <a:solidFill>
                <a:schemeClr val="bg2">
                  <a:lumMod val="50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400" dirty="0" smtClean="0">
                <a:solidFill>
                  <a:srgbClr val="0B2240"/>
                </a:solidFill>
                <a:latin typeface="Arial" panose="020B0604020202020204" pitchFamily="34" charset="0"/>
                <a:cs typeface="Arial" panose="020B0604020202020204" pitchFamily="34" charset="0"/>
              </a:rPr>
              <a:t>Place assigned ID # on any voter registration applications delivered to the division or the supervisor of elections in the county in which the applicant resides	</a:t>
            </a:r>
          </a:p>
          <a:p>
            <a:endParaRPr lang="en-US" sz="2400" dirty="0" smtClean="0">
              <a:solidFill>
                <a:srgbClr val="0B2240"/>
              </a:solidFill>
              <a:latin typeface="Arial" panose="020B0604020202020204" pitchFamily="34" charset="0"/>
              <a:cs typeface="Arial" panose="020B0604020202020204" pitchFamily="34" charset="0"/>
            </a:endParaRPr>
          </a:p>
          <a:p>
            <a:pPr marL="742950" lvl="1" indent="-285750">
              <a:buFont typeface="Courier New" panose="02070309020205020404" pitchFamily="49" charset="0"/>
              <a:buChar char="o"/>
            </a:pPr>
            <a:r>
              <a:rPr lang="en-US" sz="2400" dirty="0" smtClean="0">
                <a:solidFill>
                  <a:srgbClr val="0B2240"/>
                </a:solidFill>
                <a:latin typeface="Arial" panose="020B0604020202020204" pitchFamily="34" charset="0"/>
                <a:cs typeface="Arial" panose="020B0604020202020204" pitchFamily="34" charset="0"/>
              </a:rPr>
              <a:t>The assigned ID # will be 3P _ _-_ _</a:t>
            </a:r>
          </a:p>
          <a:p>
            <a:pPr lvl="1"/>
            <a:endParaRPr lang="en-US" sz="2400" dirty="0" smtClean="0">
              <a:solidFill>
                <a:srgbClr val="0B2240"/>
              </a:solidFill>
              <a:latin typeface="Arial" panose="020B0604020202020204" pitchFamily="34" charset="0"/>
              <a:cs typeface="Arial" panose="020B0604020202020204" pitchFamily="34" charset="0"/>
            </a:endParaRPr>
          </a:p>
          <a:p>
            <a:pPr marL="742950" lvl="1" indent="-285750">
              <a:buFont typeface="Courier New" panose="02070309020205020404" pitchFamily="49" charset="0"/>
              <a:buChar char="o"/>
            </a:pPr>
            <a:r>
              <a:rPr lang="en-US" sz="2400" dirty="0" smtClean="0">
                <a:solidFill>
                  <a:srgbClr val="0B2240"/>
                </a:solidFill>
                <a:latin typeface="Arial" panose="020B0604020202020204" pitchFamily="34" charset="0"/>
                <a:cs typeface="Arial" panose="020B0604020202020204" pitchFamily="34" charset="0"/>
              </a:rPr>
              <a:t>The assigned ID # must be recorded on the bottom portion of the back side of the voter registration application</a:t>
            </a:r>
          </a:p>
          <a:p>
            <a:endParaRPr lang="en-US" dirty="0" smtClean="0">
              <a:solidFill>
                <a:schemeClr val="accent1">
                  <a:lumMod val="75000"/>
                </a:schemeClr>
              </a:solidFill>
              <a:latin typeface="Arial" panose="020B0604020202020204" pitchFamily="34" charset="0"/>
              <a:cs typeface="Arial" panose="020B0604020202020204" pitchFamily="34" charset="0"/>
            </a:endParaRPr>
          </a:p>
          <a:p>
            <a:pPr lvl="1"/>
            <a:r>
              <a:rPr lang="en-US" dirty="0" smtClean="0">
                <a:solidFill>
                  <a:schemeClr val="accent1">
                    <a:lumMod val="75000"/>
                  </a:schemeClr>
                </a:solidFill>
                <a:latin typeface="Arial" panose="020B0604020202020204" pitchFamily="34" charset="0"/>
                <a:cs typeface="Arial" panose="020B0604020202020204" pitchFamily="34" charset="0"/>
              </a:rPr>
              <a:t>   </a:t>
            </a:r>
          </a:p>
          <a:p>
            <a:pPr lvl="1"/>
            <a:endParaRPr lang="en-US" dirty="0">
              <a:solidFill>
                <a:schemeClr val="accent1">
                  <a:lumMod val="75000"/>
                </a:schemeClr>
              </a:solidFill>
              <a:latin typeface="Arial" panose="020B0604020202020204" pitchFamily="34" charset="0"/>
              <a:cs typeface="Arial" panose="020B0604020202020204" pitchFamily="34" charset="0"/>
            </a:endParaRPr>
          </a:p>
          <a:p>
            <a:pPr lvl="1"/>
            <a:r>
              <a:rPr lang="en-US" dirty="0" smtClean="0">
                <a:solidFill>
                  <a:schemeClr val="accent1">
                    <a:lumMod val="75000"/>
                  </a:schemeClr>
                </a:solidFill>
                <a:latin typeface="Arial" panose="020B0604020202020204" pitchFamily="34" charset="0"/>
                <a:cs typeface="Arial" panose="020B0604020202020204" pitchFamily="34" charset="0"/>
              </a:rPr>
              <a:t/>
            </a:r>
            <a:br>
              <a:rPr lang="en-US" dirty="0" smtClean="0">
                <a:solidFill>
                  <a:schemeClr val="accent1">
                    <a:lumMod val="75000"/>
                  </a:schemeClr>
                </a:solidFill>
                <a:latin typeface="Arial" panose="020B0604020202020204" pitchFamily="34" charset="0"/>
                <a:cs typeface="Arial" panose="020B0604020202020204" pitchFamily="34" charset="0"/>
              </a:rPr>
            </a:br>
            <a:r>
              <a:rPr lang="en-US" dirty="0" smtClean="0">
                <a:solidFill>
                  <a:schemeClr val="accent1">
                    <a:lumMod val="75000"/>
                  </a:schemeClr>
                </a:solidFill>
                <a:latin typeface="Arial" panose="020B0604020202020204" pitchFamily="34" charset="0"/>
                <a:cs typeface="Arial" panose="020B0604020202020204" pitchFamily="34" charset="0"/>
              </a:rPr>
              <a:t> </a:t>
            </a:r>
          </a:p>
          <a:p>
            <a:r>
              <a:rPr lang="en-US" dirty="0" smtClean="0"/>
              <a:t> </a:t>
            </a:r>
            <a:endParaRPr lang="en-US" dirty="0"/>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4800600"/>
            <a:ext cx="5943600" cy="14478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7162800" y="5943600"/>
            <a:ext cx="710451" cy="215444"/>
          </a:xfrm>
          <a:prstGeom prst="rect">
            <a:avLst/>
          </a:prstGeom>
          <a:noFill/>
          <a:ln w="19050">
            <a:solidFill>
              <a:srgbClr val="FF0000"/>
            </a:solidFill>
          </a:ln>
        </p:spPr>
        <p:txBody>
          <a:bodyPr wrap="none" rtlCol="0">
            <a:spAutoFit/>
          </a:bodyPr>
          <a:lstStyle/>
          <a:p>
            <a:r>
              <a:rPr lang="en-US" sz="800" b="1" dirty="0" smtClean="0">
                <a:latin typeface="Trebuchet MS" panose="020B0603020202020204" pitchFamily="34" charset="0"/>
                <a:cs typeface="Arial" panose="020B0604020202020204" pitchFamily="34" charset="0"/>
              </a:rPr>
              <a:t>3P _ _- _ _</a:t>
            </a:r>
            <a:endParaRPr lang="en-US" sz="800" b="1" dirty="0">
              <a:latin typeface="Trebuchet MS" panose="020B0603020202020204" pitchFamily="34" charset="0"/>
              <a:cs typeface="Arial" panose="020B0604020202020204" pitchFamily="34" charset="0"/>
            </a:endParaRPr>
          </a:p>
        </p:txBody>
      </p:sp>
    </p:spTree>
    <p:extLst>
      <p:ext uri="{BB962C8B-B14F-4D97-AF65-F5344CB8AC3E}">
        <p14:creationId xmlns:p14="http://schemas.microsoft.com/office/powerpoint/2010/main" val="1355177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normAutofit/>
          </a:bodyPr>
          <a:lstStyle/>
          <a:p>
            <a:r>
              <a:rPr lang="en-US" sz="2400" dirty="0" smtClean="0">
                <a:solidFill>
                  <a:srgbClr val="F47E20"/>
                </a:solidFill>
                <a:latin typeface="Arial" panose="020B0604020202020204" pitchFamily="34" charset="0"/>
                <a:cs typeface="Arial" panose="020B0604020202020204" pitchFamily="34" charset="0"/>
              </a:rPr>
              <a:t>3PVRO </a:t>
            </a:r>
            <a:r>
              <a:rPr lang="en-US" sz="2400" dirty="0" smtClean="0">
                <a:solidFill>
                  <a:srgbClr val="F47E20"/>
                </a:solidFill>
                <a:latin typeface="Arial" panose="020B0604020202020204" pitchFamily="34" charset="0"/>
                <a:cs typeface="Arial" panose="020B0604020202020204" pitchFamily="34" charset="0"/>
              </a:rPr>
              <a:t>Notification </a:t>
            </a:r>
            <a:r>
              <a:rPr lang="en-US" sz="2400" dirty="0" smtClean="0">
                <a:solidFill>
                  <a:srgbClr val="F47E20"/>
                </a:solidFill>
                <a:latin typeface="Arial" panose="020B0604020202020204" pitchFamily="34" charset="0"/>
                <a:cs typeface="Arial" panose="020B0604020202020204" pitchFamily="34" charset="0"/>
              </a:rPr>
              <a:t>to Applicants</a:t>
            </a:r>
            <a:endParaRPr lang="en-US" sz="2400" dirty="0">
              <a:solidFill>
                <a:srgbClr val="F47E20"/>
              </a:solidFill>
              <a:latin typeface="Arial" panose="020B0604020202020204" pitchFamily="34" charset="0"/>
              <a:cs typeface="Arial" panose="020B0604020202020204" pitchFamily="34" charset="0"/>
            </a:endParaRPr>
          </a:p>
        </p:txBody>
      </p:sp>
      <p:sp>
        <p:nvSpPr>
          <p:cNvPr id="3" name="TextBox 2"/>
          <p:cNvSpPr txBox="1"/>
          <p:nvPr/>
        </p:nvSpPr>
        <p:spPr>
          <a:xfrm>
            <a:off x="316168" y="1295400"/>
            <a:ext cx="8659227" cy="6124754"/>
          </a:xfrm>
          <a:prstGeom prst="rect">
            <a:avLst/>
          </a:prstGeom>
          <a:noFill/>
        </p:spPr>
        <p:txBody>
          <a:bodyPr wrap="square" rtlCol="0">
            <a:spAutoFit/>
          </a:bodyPr>
          <a:lstStyle/>
          <a:p>
            <a:pPr marL="285750" indent="-285750">
              <a:buFont typeface="Arial" panose="020B0604020202020204" pitchFamily="34" charset="0"/>
              <a:buChar char="•"/>
            </a:pPr>
            <a:endParaRPr lang="en-US" sz="2000" dirty="0" smtClean="0">
              <a:solidFill>
                <a:schemeClr val="bg2">
                  <a:lumMod val="50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400" dirty="0" smtClean="0">
                <a:solidFill>
                  <a:srgbClr val="0B2240"/>
                </a:solidFill>
                <a:latin typeface="Arial" panose="020B0604020202020204" pitchFamily="34" charset="0"/>
                <a:cs typeface="Arial" panose="020B0604020202020204" pitchFamily="34" charset="0"/>
              </a:rPr>
              <a:t>A 3PVRO must notify the applicant at the time the application is collected that the organization might not deliver the application to the division or the supervisor of elections in the county in which the applicant resides in less than 14 days or before registration closes for the next ensuing election and must advise the applicant that he or she may deliver the application in person or by mail.</a:t>
            </a:r>
          </a:p>
          <a:p>
            <a:endParaRPr lang="en-US" sz="2400" dirty="0" smtClean="0">
              <a:solidFill>
                <a:srgbClr val="0B224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400" dirty="0" smtClean="0">
                <a:solidFill>
                  <a:srgbClr val="0B2240"/>
                </a:solidFill>
                <a:latin typeface="Arial" panose="020B0604020202020204" pitchFamily="34" charset="0"/>
                <a:cs typeface="Arial" panose="020B0604020202020204" pitchFamily="34" charset="0"/>
              </a:rPr>
              <a:t>The 3PVRO must also inform the applicant how to register online with the division and how to determine whether the application has been delivered.</a:t>
            </a:r>
            <a:endParaRPr lang="en-US" dirty="0" smtClean="0">
              <a:solidFill>
                <a:srgbClr val="0B2240"/>
              </a:solidFill>
              <a:latin typeface="Arial" panose="020B0604020202020204" pitchFamily="34" charset="0"/>
              <a:cs typeface="Arial" panose="020B0604020202020204" pitchFamily="34" charset="0"/>
            </a:endParaRPr>
          </a:p>
          <a:p>
            <a:pPr lvl="1"/>
            <a:r>
              <a:rPr lang="en-US" dirty="0" smtClean="0">
                <a:solidFill>
                  <a:srgbClr val="4D9F8F"/>
                </a:solidFill>
                <a:latin typeface="Arial" panose="020B0604020202020204" pitchFamily="34" charset="0"/>
                <a:cs typeface="Arial" panose="020B0604020202020204" pitchFamily="34" charset="0"/>
              </a:rPr>
              <a:t>   </a:t>
            </a:r>
          </a:p>
          <a:p>
            <a:pPr lvl="1"/>
            <a:endParaRPr lang="en-US" dirty="0">
              <a:solidFill>
                <a:schemeClr val="accent1">
                  <a:lumMod val="75000"/>
                </a:schemeClr>
              </a:solidFill>
              <a:latin typeface="Arial" panose="020B0604020202020204" pitchFamily="34" charset="0"/>
              <a:cs typeface="Arial" panose="020B0604020202020204" pitchFamily="34" charset="0"/>
            </a:endParaRPr>
          </a:p>
          <a:p>
            <a:pPr lvl="1"/>
            <a:r>
              <a:rPr lang="en-US" dirty="0" smtClean="0">
                <a:solidFill>
                  <a:schemeClr val="accent1">
                    <a:lumMod val="75000"/>
                  </a:schemeClr>
                </a:solidFill>
                <a:latin typeface="Arial" panose="020B0604020202020204" pitchFamily="34" charset="0"/>
                <a:cs typeface="Arial" panose="020B0604020202020204" pitchFamily="34" charset="0"/>
              </a:rPr>
              <a:t/>
            </a:r>
            <a:br>
              <a:rPr lang="en-US" dirty="0" smtClean="0">
                <a:solidFill>
                  <a:schemeClr val="accent1">
                    <a:lumMod val="75000"/>
                  </a:schemeClr>
                </a:solidFill>
                <a:latin typeface="Arial" panose="020B0604020202020204" pitchFamily="34" charset="0"/>
                <a:cs typeface="Arial" panose="020B0604020202020204" pitchFamily="34" charset="0"/>
              </a:rPr>
            </a:br>
            <a:r>
              <a:rPr lang="en-US" dirty="0" smtClean="0">
                <a:solidFill>
                  <a:schemeClr val="accent1">
                    <a:lumMod val="75000"/>
                  </a:schemeClr>
                </a:solidFill>
                <a:latin typeface="Arial" panose="020B0604020202020204" pitchFamily="34" charset="0"/>
                <a:cs typeface="Arial" panose="020B0604020202020204" pitchFamily="34" charset="0"/>
              </a:rPr>
              <a:t> </a:t>
            </a:r>
          </a:p>
          <a:p>
            <a:r>
              <a:rPr lang="en-US" dirty="0" smtClean="0"/>
              <a:t> </a:t>
            </a:r>
            <a:endParaRPr lang="en-US" dirty="0"/>
          </a:p>
          <a:p>
            <a:endParaRPr lang="en-US" dirty="0"/>
          </a:p>
        </p:txBody>
      </p:sp>
    </p:spTree>
    <p:extLst>
      <p:ext uri="{BB962C8B-B14F-4D97-AF65-F5344CB8AC3E}">
        <p14:creationId xmlns:p14="http://schemas.microsoft.com/office/powerpoint/2010/main" val="4152561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9600"/>
          </a:xfrm>
        </p:spPr>
        <p:txBody>
          <a:bodyPr>
            <a:normAutofit/>
          </a:bodyPr>
          <a:lstStyle/>
          <a:p>
            <a:r>
              <a:rPr lang="en-US" sz="2400" dirty="0" smtClean="0">
                <a:solidFill>
                  <a:srgbClr val="F47E20"/>
                </a:solidFill>
                <a:latin typeface="Arial" panose="020B0604020202020204" pitchFamily="34" charset="0"/>
                <a:cs typeface="Arial" panose="020B0604020202020204" pitchFamily="34" charset="0"/>
              </a:rPr>
              <a:t>Deliver Voter Registration Applications</a:t>
            </a:r>
            <a:endParaRPr lang="en-US" sz="2400" dirty="0">
              <a:solidFill>
                <a:srgbClr val="F47E20"/>
              </a:solidFill>
              <a:latin typeface="Arial" panose="020B0604020202020204" pitchFamily="34" charset="0"/>
              <a:cs typeface="Arial" panose="020B0604020202020204" pitchFamily="34" charset="0"/>
            </a:endParaRPr>
          </a:p>
        </p:txBody>
      </p:sp>
      <p:sp>
        <p:nvSpPr>
          <p:cNvPr id="3" name="TextBox 2"/>
          <p:cNvSpPr txBox="1"/>
          <p:nvPr/>
        </p:nvSpPr>
        <p:spPr>
          <a:xfrm>
            <a:off x="377952" y="1143000"/>
            <a:ext cx="8382000" cy="5324535"/>
          </a:xfrm>
          <a:prstGeom prst="rect">
            <a:avLst/>
          </a:prstGeom>
          <a:noFill/>
        </p:spPr>
        <p:txBody>
          <a:bodyPr wrap="square" rtlCol="0">
            <a:spAutoFit/>
          </a:bodyPr>
          <a:lstStyle/>
          <a:p>
            <a:pPr lvl="1"/>
            <a:endParaRPr lang="en-US" sz="2800" dirty="0" smtClean="0">
              <a:solidFill>
                <a:schemeClr val="bg2">
                  <a:lumMod val="50000"/>
                </a:schemeClr>
              </a:solidFill>
              <a:latin typeface="Arial" panose="020B0604020202020204" pitchFamily="34" charset="0"/>
              <a:cs typeface="Arial" panose="020B0604020202020204" pitchFamily="34" charset="0"/>
            </a:endParaRPr>
          </a:p>
          <a:p>
            <a:pPr lvl="1"/>
            <a:r>
              <a:rPr lang="en-US" sz="2800" dirty="0" smtClean="0">
                <a:solidFill>
                  <a:srgbClr val="0B2240"/>
                </a:solidFill>
                <a:latin typeface="Arial" panose="020B0604020202020204" pitchFamily="34" charset="0"/>
                <a:cs typeface="Arial" panose="020B0604020202020204" pitchFamily="34" charset="0"/>
              </a:rPr>
              <a:t>Must </a:t>
            </a:r>
            <a:r>
              <a:rPr lang="en-US" sz="2800" dirty="0">
                <a:solidFill>
                  <a:srgbClr val="0B2240"/>
                </a:solidFill>
                <a:latin typeface="Arial" panose="020B0604020202020204" pitchFamily="34" charset="0"/>
                <a:cs typeface="Arial" panose="020B0604020202020204" pitchFamily="34" charset="0"/>
              </a:rPr>
              <a:t>promptly deliver all </a:t>
            </a:r>
            <a:r>
              <a:rPr lang="en-US" sz="2800" dirty="0" smtClean="0">
                <a:solidFill>
                  <a:srgbClr val="0B2240"/>
                </a:solidFill>
                <a:latin typeface="Arial" panose="020B0604020202020204" pitchFamily="34" charset="0"/>
                <a:cs typeface="Arial" panose="020B0604020202020204" pitchFamily="34" charset="0"/>
              </a:rPr>
              <a:t>complete, incomplete and voided voter registration applications to:</a:t>
            </a:r>
          </a:p>
          <a:p>
            <a:pPr lvl="1"/>
            <a:endParaRPr lang="en-US" sz="2800" dirty="0" smtClean="0">
              <a:solidFill>
                <a:srgbClr val="0B2240"/>
              </a:solidFill>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800" dirty="0" smtClean="0">
                <a:solidFill>
                  <a:srgbClr val="0B2240"/>
                </a:solidFill>
                <a:latin typeface="Arial" panose="020B0604020202020204" pitchFamily="34" charset="0"/>
                <a:cs typeface="Arial" panose="020B0604020202020204" pitchFamily="34" charset="0"/>
              </a:rPr>
              <a:t>Division of Elections </a:t>
            </a:r>
          </a:p>
          <a:p>
            <a:pPr lvl="1"/>
            <a:r>
              <a:rPr lang="en-US" sz="2800" dirty="0">
                <a:solidFill>
                  <a:srgbClr val="0B2240"/>
                </a:solidFill>
                <a:latin typeface="Arial" panose="020B0604020202020204" pitchFamily="34" charset="0"/>
                <a:cs typeface="Arial" panose="020B0604020202020204" pitchFamily="34" charset="0"/>
              </a:rPr>
              <a:t> </a:t>
            </a:r>
            <a:r>
              <a:rPr lang="en-US" sz="2800" dirty="0" smtClean="0">
                <a:solidFill>
                  <a:srgbClr val="0B2240"/>
                </a:solidFill>
                <a:latin typeface="Arial" panose="020B0604020202020204" pitchFamily="34" charset="0"/>
                <a:cs typeface="Arial" panose="020B0604020202020204" pitchFamily="34" charset="0"/>
              </a:rPr>
              <a:t>               OR</a:t>
            </a:r>
          </a:p>
          <a:p>
            <a:pPr marL="914400" lvl="1" indent="-457200">
              <a:buFont typeface="Arial" panose="020B0604020202020204" pitchFamily="34" charset="0"/>
              <a:buChar char="•"/>
            </a:pPr>
            <a:r>
              <a:rPr lang="en-US" sz="2800" dirty="0" smtClean="0">
                <a:solidFill>
                  <a:srgbClr val="0B2240"/>
                </a:solidFill>
                <a:latin typeface="Arial" panose="020B0604020202020204" pitchFamily="34" charset="0"/>
                <a:cs typeface="Arial" panose="020B0604020202020204" pitchFamily="34" charset="0"/>
              </a:rPr>
              <a:t>Supervisor of </a:t>
            </a:r>
            <a:r>
              <a:rPr lang="en-US" sz="2800" dirty="0">
                <a:solidFill>
                  <a:srgbClr val="0B2240"/>
                </a:solidFill>
                <a:latin typeface="Arial" panose="020B0604020202020204" pitchFamily="34" charset="0"/>
                <a:cs typeface="Arial" panose="020B0604020202020204" pitchFamily="34" charset="0"/>
              </a:rPr>
              <a:t>e</a:t>
            </a:r>
            <a:r>
              <a:rPr lang="en-US" sz="2800" dirty="0" smtClean="0">
                <a:solidFill>
                  <a:srgbClr val="0B2240"/>
                </a:solidFill>
                <a:latin typeface="Arial" panose="020B0604020202020204" pitchFamily="34" charset="0"/>
                <a:cs typeface="Arial" panose="020B0604020202020204" pitchFamily="34" charset="0"/>
              </a:rPr>
              <a:t>lections in the county in which the applicant resides</a:t>
            </a:r>
          </a:p>
          <a:p>
            <a:pPr lvl="1"/>
            <a:endParaRPr lang="en-US" sz="2800" dirty="0">
              <a:solidFill>
                <a:srgbClr val="0B2240"/>
              </a:solidFill>
              <a:latin typeface="Arial" panose="020B0604020202020204" pitchFamily="34" charset="0"/>
              <a:cs typeface="Arial" panose="020B0604020202020204" pitchFamily="34" charset="0"/>
            </a:endParaRPr>
          </a:p>
          <a:p>
            <a:pPr lvl="1"/>
            <a:r>
              <a:rPr lang="en-US" sz="2800" dirty="0" smtClean="0">
                <a:solidFill>
                  <a:srgbClr val="0B2240"/>
                </a:solidFill>
                <a:latin typeface="Arial" panose="020B0604020202020204" pitchFamily="34" charset="0"/>
                <a:cs typeface="Arial" panose="020B0604020202020204" pitchFamily="34" charset="0"/>
              </a:rPr>
              <a:t>Within </a:t>
            </a:r>
            <a:r>
              <a:rPr lang="en-US" sz="2800" b="1" dirty="0" smtClean="0">
                <a:solidFill>
                  <a:srgbClr val="0B2240"/>
                </a:solidFill>
                <a:latin typeface="Arial" panose="020B0604020202020204" pitchFamily="34" charset="0"/>
                <a:cs typeface="Arial" panose="020B0604020202020204" pitchFamily="34" charset="0"/>
              </a:rPr>
              <a:t>14 </a:t>
            </a:r>
            <a:r>
              <a:rPr lang="en-US" sz="2800" b="1" dirty="0">
                <a:solidFill>
                  <a:srgbClr val="0B2240"/>
                </a:solidFill>
                <a:latin typeface="Arial" panose="020B0604020202020204" pitchFamily="34" charset="0"/>
                <a:cs typeface="Arial" panose="020B0604020202020204" pitchFamily="34" charset="0"/>
              </a:rPr>
              <a:t>days </a:t>
            </a:r>
            <a:r>
              <a:rPr lang="en-US" sz="2800" dirty="0">
                <a:solidFill>
                  <a:srgbClr val="0B2240"/>
                </a:solidFill>
                <a:latin typeface="Arial" panose="020B0604020202020204" pitchFamily="34" charset="0"/>
                <a:cs typeface="Arial" panose="020B0604020202020204" pitchFamily="34" charset="0"/>
              </a:rPr>
              <a:t>of </a:t>
            </a:r>
            <a:r>
              <a:rPr lang="en-US" sz="2800" dirty="0" smtClean="0">
                <a:solidFill>
                  <a:srgbClr val="0B2240"/>
                </a:solidFill>
                <a:latin typeface="Arial" panose="020B0604020202020204" pitchFamily="34" charset="0"/>
                <a:cs typeface="Arial" panose="020B0604020202020204" pitchFamily="34" charset="0"/>
              </a:rPr>
              <a:t>collection*</a:t>
            </a:r>
            <a:endParaRPr lang="en-US" dirty="0" smtClean="0">
              <a:solidFill>
                <a:srgbClr val="0B2240"/>
              </a:solidFill>
              <a:latin typeface="Arial" panose="020B0604020202020204" pitchFamily="34" charset="0"/>
              <a:cs typeface="Arial" panose="020B0604020202020204" pitchFamily="34" charset="0"/>
            </a:endParaRPr>
          </a:p>
          <a:p>
            <a:endParaRPr lang="en-US" sz="600" dirty="0">
              <a:solidFill>
                <a:srgbClr val="0B2240"/>
              </a:solidFill>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dirty="0" smtClean="0">
                <a:solidFill>
                  <a:srgbClr val="0B2240"/>
                </a:solidFill>
                <a:latin typeface="Arial" panose="020B0604020202020204" pitchFamily="34" charset="0"/>
                <a:cs typeface="Arial" panose="020B0604020202020204" pitchFamily="34" charset="0"/>
              </a:rPr>
              <a:t>*Keep book closing dates in mind, as applications </a:t>
            </a:r>
            <a:r>
              <a:rPr lang="en-US" b="1" dirty="0" smtClean="0">
                <a:solidFill>
                  <a:srgbClr val="0B2240"/>
                </a:solidFill>
                <a:latin typeface="Arial" panose="020B0604020202020204" pitchFamily="34" charset="0"/>
                <a:cs typeface="Arial" panose="020B0604020202020204" pitchFamily="34" charset="0"/>
              </a:rPr>
              <a:t>must</a:t>
            </a:r>
            <a:r>
              <a:rPr lang="en-US" dirty="0" smtClean="0">
                <a:solidFill>
                  <a:srgbClr val="0B2240"/>
                </a:solidFill>
                <a:latin typeface="Arial" panose="020B0604020202020204" pitchFamily="34" charset="0"/>
                <a:cs typeface="Arial" panose="020B0604020202020204" pitchFamily="34" charset="0"/>
              </a:rPr>
              <a:t> be delivered on or before book closing, even if the book closing date is fewer than 14 days!</a:t>
            </a:r>
            <a:endParaRPr lang="en-US" dirty="0">
              <a:solidFill>
                <a:srgbClr val="0B2240"/>
              </a:solidFill>
            </a:endParaRPr>
          </a:p>
        </p:txBody>
      </p:sp>
    </p:spTree>
    <p:extLst>
      <p:ext uri="{BB962C8B-B14F-4D97-AF65-F5344CB8AC3E}">
        <p14:creationId xmlns:p14="http://schemas.microsoft.com/office/powerpoint/2010/main" val="1015649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normAutofit/>
          </a:bodyPr>
          <a:lstStyle/>
          <a:p>
            <a:r>
              <a:rPr lang="en-US" sz="2400" dirty="0" smtClean="0">
                <a:solidFill>
                  <a:srgbClr val="F47E20"/>
                </a:solidFill>
                <a:latin typeface="Arial" panose="020B0604020202020204" pitchFamily="34" charset="0"/>
                <a:cs typeface="Arial" panose="020B0604020202020204" pitchFamily="34" charset="0"/>
              </a:rPr>
              <a:t>Not promptly delivered?  </a:t>
            </a:r>
            <a:endParaRPr lang="en-US" sz="2400" dirty="0">
              <a:solidFill>
                <a:srgbClr val="F47E20"/>
              </a:solidFill>
              <a:latin typeface="Arial" panose="020B0604020202020204" pitchFamily="34" charset="0"/>
              <a:cs typeface="Arial" panose="020B0604020202020204" pitchFamily="34" charset="0"/>
            </a:endParaRPr>
          </a:p>
        </p:txBody>
      </p:sp>
      <p:sp>
        <p:nvSpPr>
          <p:cNvPr id="3" name="TextBox 2"/>
          <p:cNvSpPr txBox="1"/>
          <p:nvPr/>
        </p:nvSpPr>
        <p:spPr>
          <a:xfrm>
            <a:off x="366584" y="1066800"/>
            <a:ext cx="8763000" cy="5109091"/>
          </a:xfrm>
          <a:prstGeom prst="rect">
            <a:avLst/>
          </a:prstGeom>
          <a:noFill/>
        </p:spPr>
        <p:txBody>
          <a:bodyPr wrap="square" rtlCol="0">
            <a:spAutoFit/>
          </a:bodyPr>
          <a:lstStyle/>
          <a:p>
            <a:endParaRPr lang="en-US" sz="2800" dirty="0" smtClean="0">
              <a:solidFill>
                <a:schemeClr val="accent3">
                  <a:lumMod val="75000"/>
                </a:schemeClr>
              </a:solidFill>
              <a:latin typeface="Arial" panose="020B0604020202020204" pitchFamily="34" charset="0"/>
              <a:cs typeface="Arial" panose="020B0604020202020204" pitchFamily="34" charset="0"/>
            </a:endParaRPr>
          </a:p>
          <a:p>
            <a:r>
              <a:rPr lang="en-US" sz="2400" dirty="0" smtClean="0">
                <a:solidFill>
                  <a:srgbClr val="0B2240"/>
                </a:solidFill>
                <a:latin typeface="Arial" panose="020B0604020202020204" pitchFamily="34" charset="0"/>
                <a:cs typeface="Arial" panose="020B0604020202020204" pitchFamily="34" charset="0"/>
              </a:rPr>
              <a:t>Please be aware:</a:t>
            </a:r>
          </a:p>
          <a:p>
            <a:endParaRPr lang="en-US" sz="2000" dirty="0">
              <a:solidFill>
                <a:srgbClr val="0B2240"/>
              </a:solidFill>
              <a:latin typeface="Arial" panose="020B0604020202020204" pitchFamily="34" charset="0"/>
              <a:cs typeface="Arial" panose="020B0604020202020204" pitchFamily="34" charset="0"/>
            </a:endParaRPr>
          </a:p>
          <a:p>
            <a:r>
              <a:rPr lang="en-US" dirty="0" smtClean="0">
                <a:solidFill>
                  <a:srgbClr val="0B2240"/>
                </a:solidFill>
                <a:latin typeface="Arial" panose="020B0604020202020204" pitchFamily="34" charset="0"/>
                <a:cs typeface="Arial" panose="020B0604020202020204" pitchFamily="34" charset="0"/>
              </a:rPr>
              <a:t>If voter registration applications are </a:t>
            </a:r>
            <a:r>
              <a:rPr lang="en-US" b="1" dirty="0" smtClean="0">
                <a:solidFill>
                  <a:srgbClr val="0B2240"/>
                </a:solidFill>
                <a:latin typeface="Arial" panose="020B0604020202020204" pitchFamily="34" charset="0"/>
                <a:cs typeface="Arial" panose="020B0604020202020204" pitchFamily="34" charset="0"/>
              </a:rPr>
              <a:t>not</a:t>
            </a:r>
            <a:r>
              <a:rPr lang="en-US" dirty="0" smtClean="0">
                <a:solidFill>
                  <a:srgbClr val="0B2240"/>
                </a:solidFill>
                <a:latin typeface="Arial" panose="020B0604020202020204" pitchFamily="34" charset="0"/>
                <a:cs typeface="Arial" panose="020B0604020202020204" pitchFamily="34" charset="0"/>
              </a:rPr>
              <a:t> delivered promptly to the division or the supervisor of elections in the county in which the applicant resides, the 3PVRO will be fined:</a:t>
            </a:r>
          </a:p>
          <a:p>
            <a:endParaRPr lang="en-US" dirty="0">
              <a:solidFill>
                <a:srgbClr val="0B224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smtClean="0">
                <a:solidFill>
                  <a:srgbClr val="0B2240"/>
                </a:solidFill>
                <a:latin typeface="Arial" panose="020B0604020202020204" pitchFamily="34" charset="0"/>
                <a:cs typeface="Arial" panose="020B0604020202020204" pitchFamily="34" charset="0"/>
              </a:rPr>
              <a:t>$50 for each application </a:t>
            </a:r>
            <a:r>
              <a:rPr lang="en-US" b="1" dirty="0" smtClean="0">
                <a:solidFill>
                  <a:srgbClr val="0B2240"/>
                </a:solidFill>
                <a:latin typeface="Arial" panose="020B0604020202020204" pitchFamily="34" charset="0"/>
                <a:cs typeface="Arial" panose="020B0604020202020204" pitchFamily="34" charset="0"/>
              </a:rPr>
              <a:t>not</a:t>
            </a:r>
            <a:r>
              <a:rPr lang="en-US" dirty="0" smtClean="0">
                <a:solidFill>
                  <a:srgbClr val="0B2240"/>
                </a:solidFill>
                <a:latin typeface="Arial" panose="020B0604020202020204" pitchFamily="34" charset="0"/>
                <a:cs typeface="Arial" panose="020B0604020202020204" pitchFamily="34" charset="0"/>
              </a:rPr>
              <a:t> received by the 14-day deadline/$250 for each application if the 3PVRO acted willfully</a:t>
            </a:r>
          </a:p>
          <a:p>
            <a:endParaRPr lang="en-US" dirty="0">
              <a:solidFill>
                <a:srgbClr val="0B224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smtClean="0">
                <a:solidFill>
                  <a:srgbClr val="0B2240"/>
                </a:solidFill>
                <a:latin typeface="Arial" panose="020B0604020202020204" pitchFamily="34" charset="0"/>
                <a:cs typeface="Arial" panose="020B0604020202020204" pitchFamily="34" charset="0"/>
              </a:rPr>
              <a:t>$100 for each application collected before book closing deadline </a:t>
            </a:r>
            <a:r>
              <a:rPr lang="en-US" b="1" dirty="0" smtClean="0">
                <a:solidFill>
                  <a:srgbClr val="0B2240"/>
                </a:solidFill>
                <a:latin typeface="Arial" panose="020B0604020202020204" pitchFamily="34" charset="0"/>
                <a:cs typeface="Arial" panose="020B0604020202020204" pitchFamily="34" charset="0"/>
              </a:rPr>
              <a:t>but received after the book closing deadline</a:t>
            </a:r>
            <a:r>
              <a:rPr lang="en-US" dirty="0" smtClean="0">
                <a:solidFill>
                  <a:srgbClr val="0B2240"/>
                </a:solidFill>
                <a:latin typeface="Arial" panose="020B0604020202020204" pitchFamily="34" charset="0"/>
                <a:cs typeface="Arial" panose="020B0604020202020204" pitchFamily="34" charset="0"/>
              </a:rPr>
              <a:t>/$500 for each application if the 3PVRO acted                                       willfully</a:t>
            </a:r>
            <a:endParaRPr lang="en-US" b="1" dirty="0" smtClean="0">
              <a:solidFill>
                <a:srgbClr val="0B2240"/>
              </a:solidFill>
              <a:latin typeface="Arial" panose="020B0604020202020204" pitchFamily="34" charset="0"/>
              <a:cs typeface="Arial" panose="020B0604020202020204" pitchFamily="34" charset="0"/>
            </a:endParaRPr>
          </a:p>
          <a:p>
            <a:endParaRPr lang="en-US" dirty="0">
              <a:solidFill>
                <a:srgbClr val="0B224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smtClean="0">
                <a:solidFill>
                  <a:srgbClr val="0B2240"/>
                </a:solidFill>
                <a:latin typeface="Arial" panose="020B0604020202020204" pitchFamily="34" charset="0"/>
                <a:cs typeface="Arial" panose="020B0604020202020204" pitchFamily="34" charset="0"/>
              </a:rPr>
              <a:t>$500 for each application</a:t>
            </a:r>
            <a:r>
              <a:rPr lang="en-US" b="1" dirty="0" smtClean="0">
                <a:solidFill>
                  <a:srgbClr val="0B2240"/>
                </a:solidFill>
                <a:latin typeface="Arial" panose="020B0604020202020204" pitchFamily="34" charset="0"/>
                <a:cs typeface="Arial" panose="020B0604020202020204" pitchFamily="34" charset="0"/>
              </a:rPr>
              <a:t> never </a:t>
            </a:r>
            <a:r>
              <a:rPr lang="en-US" dirty="0" smtClean="0">
                <a:solidFill>
                  <a:srgbClr val="0B2240"/>
                </a:solidFill>
                <a:latin typeface="Arial" panose="020B0604020202020204" pitchFamily="34" charset="0"/>
                <a:cs typeface="Arial" panose="020B0604020202020204" pitchFamily="34" charset="0"/>
              </a:rPr>
              <a:t>submitted/$1,000 for each application if the 3PVRO acted willfully</a:t>
            </a:r>
          </a:p>
          <a:p>
            <a:endParaRPr lang="en-US" sz="2000" dirty="0">
              <a:solidFill>
                <a:schemeClr val="bg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55044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solidFill>
                  <a:srgbClr val="F47E20"/>
                </a:solidFill>
                <a:latin typeface="Arial" panose="020B0604020202020204" pitchFamily="34" charset="0"/>
                <a:cs typeface="Arial" panose="020B0604020202020204" pitchFamily="34" charset="0"/>
              </a:rPr>
              <a:t>Date applicant signs the registration application…</a:t>
            </a:r>
            <a:endParaRPr lang="en-US" sz="2400" dirty="0">
              <a:solidFill>
                <a:srgbClr val="F47E20"/>
              </a:solidFill>
              <a:latin typeface="Arial" panose="020B0604020202020204" pitchFamily="34" charset="0"/>
              <a:cs typeface="Arial" panose="020B0604020202020204" pitchFamily="34" charset="0"/>
            </a:endParaRPr>
          </a:p>
        </p:txBody>
      </p:sp>
      <p:sp>
        <p:nvSpPr>
          <p:cNvPr id="3" name="TextBox 2"/>
          <p:cNvSpPr txBox="1"/>
          <p:nvPr/>
        </p:nvSpPr>
        <p:spPr>
          <a:xfrm>
            <a:off x="-228600" y="1554480"/>
            <a:ext cx="9066220" cy="400110"/>
          </a:xfrm>
          <a:prstGeom prst="rect">
            <a:avLst/>
          </a:prstGeom>
          <a:noFill/>
        </p:spPr>
        <p:txBody>
          <a:bodyPr wrap="square" rtlCol="0">
            <a:spAutoFit/>
          </a:bodyPr>
          <a:lstStyle/>
          <a:p>
            <a:pPr lvl="1"/>
            <a:endParaRPr lang="en-US" sz="2000" dirty="0" smtClean="0">
              <a:solidFill>
                <a:schemeClr val="bg2">
                  <a:lumMod val="50000"/>
                </a:schemeClr>
              </a:solidFill>
              <a:latin typeface="Arial" panose="020B0604020202020204" pitchFamily="34" charset="0"/>
              <a:cs typeface="Arial" panose="020B0604020202020204"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1428" y="3331696"/>
            <a:ext cx="6006164" cy="1295400"/>
          </a:xfrm>
          <a:prstGeom prst="rect">
            <a:avLst/>
          </a:prstGeom>
          <a:ln w="19050">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
        <p:nvSpPr>
          <p:cNvPr id="4" name="TextBox 3"/>
          <p:cNvSpPr txBox="1"/>
          <p:nvPr/>
        </p:nvSpPr>
        <p:spPr>
          <a:xfrm>
            <a:off x="609600" y="1600200"/>
            <a:ext cx="7848600" cy="1938992"/>
          </a:xfrm>
          <a:prstGeom prst="rect">
            <a:avLst/>
          </a:prstGeom>
          <a:noFill/>
        </p:spPr>
        <p:txBody>
          <a:bodyPr wrap="square" rtlCol="0">
            <a:spAutoFit/>
          </a:bodyPr>
          <a:lstStyle/>
          <a:p>
            <a:pPr marL="285750" indent="-285750">
              <a:buFont typeface="Courier New" panose="02070309020205020404" pitchFamily="49" charset="0"/>
              <a:buChar char="o"/>
            </a:pPr>
            <a:r>
              <a:rPr lang="en-US" sz="2000" dirty="0" smtClean="0">
                <a:solidFill>
                  <a:srgbClr val="0B2240"/>
                </a:solidFill>
                <a:latin typeface="Arial" panose="020B0604020202020204" pitchFamily="34" charset="0"/>
                <a:cs typeface="Arial" panose="020B0604020202020204" pitchFamily="34" charset="0"/>
              </a:rPr>
              <a:t>The date an applicant signs the voter registration application is the date the 3PVRO receives or collects the application</a:t>
            </a:r>
          </a:p>
          <a:p>
            <a:pPr marL="285750" indent="-285750">
              <a:buFont typeface="Courier New" panose="02070309020205020404" pitchFamily="49" charset="0"/>
              <a:buChar char="o"/>
            </a:pPr>
            <a:endParaRPr lang="en-US" sz="2000" dirty="0">
              <a:solidFill>
                <a:srgbClr val="0B2240"/>
              </a:solidFill>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en-US" sz="2000" dirty="0" smtClean="0">
                <a:solidFill>
                  <a:srgbClr val="0B2240"/>
                </a:solidFill>
                <a:latin typeface="Arial" panose="020B0604020202020204" pitchFamily="34" charset="0"/>
                <a:cs typeface="Arial" panose="020B0604020202020204" pitchFamily="34" charset="0"/>
              </a:rPr>
              <a:t>3PVRO organization must record this date on the back side of the application </a:t>
            </a:r>
          </a:p>
          <a:p>
            <a:pPr marL="285750" indent="-285750">
              <a:buFont typeface="Courier New" panose="02070309020205020404" pitchFamily="49" charset="0"/>
              <a:buChar char="o"/>
            </a:pPr>
            <a:endParaRPr lang="en-US" sz="2000" dirty="0">
              <a:solidFill>
                <a:srgbClr val="4D9F8F"/>
              </a:solidFill>
              <a:latin typeface="Arial" panose="020B0604020202020204" pitchFamily="34" charset="0"/>
              <a:cs typeface="Arial" panose="020B0604020202020204" pitchFamily="34" charset="0"/>
            </a:endParaRPr>
          </a:p>
        </p:txBody>
      </p:sp>
      <p:sp>
        <p:nvSpPr>
          <p:cNvPr id="7" name="TextBox 6"/>
          <p:cNvSpPr txBox="1"/>
          <p:nvPr/>
        </p:nvSpPr>
        <p:spPr>
          <a:xfrm>
            <a:off x="2362200" y="4368016"/>
            <a:ext cx="533400" cy="182880"/>
          </a:xfrm>
          <a:prstGeom prst="rect">
            <a:avLst/>
          </a:prstGeom>
          <a:noFill/>
          <a:ln w="19050">
            <a:solidFill>
              <a:srgbClr val="FF0000"/>
            </a:solidFill>
          </a:ln>
        </p:spPr>
        <p:txBody>
          <a:bodyPr wrap="square" rtlCol="0">
            <a:spAutoFit/>
          </a:bodyPr>
          <a:lstStyle/>
          <a:p>
            <a:endParaRPr lang="en-US" dirty="0"/>
          </a:p>
        </p:txBody>
      </p:sp>
      <p:sp>
        <p:nvSpPr>
          <p:cNvPr id="11" name="TextBox 10"/>
          <p:cNvSpPr txBox="1"/>
          <p:nvPr/>
        </p:nvSpPr>
        <p:spPr>
          <a:xfrm>
            <a:off x="609600" y="5029200"/>
            <a:ext cx="7848600" cy="707886"/>
          </a:xfrm>
          <a:prstGeom prst="rect">
            <a:avLst/>
          </a:prstGeom>
          <a:noFill/>
        </p:spPr>
        <p:txBody>
          <a:bodyPr wrap="square" rtlCol="0">
            <a:spAutoFit/>
          </a:bodyPr>
          <a:lstStyle/>
          <a:p>
            <a:pPr marL="285750" indent="-285750">
              <a:buFont typeface="Courier New" panose="02070309020205020404" pitchFamily="49" charset="0"/>
              <a:buChar char="o"/>
            </a:pPr>
            <a:r>
              <a:rPr lang="en-US" sz="2000" dirty="0" smtClean="0">
                <a:solidFill>
                  <a:srgbClr val="0B2240"/>
                </a:solidFill>
                <a:latin typeface="Arial" panose="020B0604020202020204" pitchFamily="34" charset="0"/>
                <a:cs typeface="Arial" panose="020B0604020202020204" pitchFamily="34" charset="0"/>
              </a:rPr>
              <a:t>Voter registration applications turned in by the 3PVRO will be time / date stamped when they are received by the SOE office</a:t>
            </a:r>
            <a:endParaRPr lang="en-US" sz="2000" dirty="0">
              <a:solidFill>
                <a:srgbClr val="0B2240"/>
              </a:solidFill>
              <a:latin typeface="Arial" panose="020B0604020202020204" pitchFamily="34" charset="0"/>
              <a:cs typeface="Arial" panose="020B0604020202020204" pitchFamily="34" charset="0"/>
            </a:endParaRPr>
          </a:p>
        </p:txBody>
      </p:sp>
      <p:cxnSp>
        <p:nvCxnSpPr>
          <p:cNvPr id="14" name="Straight Arrow Connector 13"/>
          <p:cNvCxnSpPr/>
          <p:nvPr/>
        </p:nvCxnSpPr>
        <p:spPr>
          <a:xfrm>
            <a:off x="2247900" y="3054149"/>
            <a:ext cx="266700" cy="120249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5429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normAutofit/>
          </a:bodyPr>
          <a:lstStyle/>
          <a:p>
            <a:r>
              <a:rPr lang="en-US" sz="2400" dirty="0" smtClean="0">
                <a:solidFill>
                  <a:srgbClr val="F47E20"/>
                </a:solidFill>
                <a:latin typeface="Arial" panose="020B0604020202020204" pitchFamily="34" charset="0"/>
                <a:cs typeface="Arial" panose="020B0604020202020204" pitchFamily="34" charset="0"/>
              </a:rPr>
              <a:t>Can 3PVRO’s assist an applicant in filling out form?</a:t>
            </a:r>
            <a:endParaRPr lang="en-US" sz="2400" dirty="0">
              <a:solidFill>
                <a:srgbClr val="F47E20"/>
              </a:solidFill>
              <a:latin typeface="Arial" panose="020B0604020202020204" pitchFamily="34" charset="0"/>
              <a:cs typeface="Arial" panose="020B0604020202020204" pitchFamily="34" charset="0"/>
            </a:endParaRPr>
          </a:p>
        </p:txBody>
      </p:sp>
      <p:sp>
        <p:nvSpPr>
          <p:cNvPr id="4" name="TextBox 3"/>
          <p:cNvSpPr txBox="1"/>
          <p:nvPr/>
        </p:nvSpPr>
        <p:spPr>
          <a:xfrm>
            <a:off x="152400" y="1463040"/>
            <a:ext cx="4779166" cy="5940088"/>
          </a:xfrm>
          <a:prstGeom prst="rect">
            <a:avLst/>
          </a:prstGeom>
          <a:noFill/>
        </p:spPr>
        <p:txBody>
          <a:bodyPr wrap="square" rtlCol="0">
            <a:spAutoFit/>
          </a:bodyPr>
          <a:lstStyle/>
          <a:p>
            <a:endParaRPr lang="en-US" sz="2000" dirty="0">
              <a:solidFill>
                <a:schemeClr val="bg2">
                  <a:lumMod val="50000"/>
                </a:schemeClr>
              </a:solidFill>
              <a:latin typeface="Arial" panose="020B0604020202020204" pitchFamily="34" charset="0"/>
              <a:cs typeface="Arial" panose="020B0604020202020204" pitchFamily="34" charset="0"/>
            </a:endParaRPr>
          </a:p>
          <a:p>
            <a:r>
              <a:rPr lang="en-US" sz="2000" u="sng" dirty="0" smtClean="0">
                <a:solidFill>
                  <a:srgbClr val="0B2240"/>
                </a:solidFill>
                <a:latin typeface="Arial" panose="020B0604020202020204" pitchFamily="34" charset="0"/>
                <a:cs typeface="Arial" panose="020B0604020202020204" pitchFamily="34" charset="0"/>
              </a:rPr>
              <a:t>YES</a:t>
            </a:r>
            <a:r>
              <a:rPr lang="en-US" sz="2000" dirty="0" smtClean="0">
                <a:solidFill>
                  <a:srgbClr val="0B2240"/>
                </a:solidFill>
                <a:latin typeface="Arial" panose="020B0604020202020204" pitchFamily="34" charset="0"/>
                <a:cs typeface="Arial" panose="020B0604020202020204" pitchFamily="34" charset="0"/>
              </a:rPr>
              <a:t>:</a:t>
            </a:r>
            <a:endParaRPr lang="en-US" sz="2000" u="sng" dirty="0" smtClean="0">
              <a:solidFill>
                <a:srgbClr val="0B2240"/>
              </a:solidFill>
              <a:latin typeface="Arial" panose="020B0604020202020204" pitchFamily="34" charset="0"/>
              <a:cs typeface="Arial" panose="020B0604020202020204" pitchFamily="34" charset="0"/>
            </a:endParaRPr>
          </a:p>
          <a:p>
            <a:endParaRPr lang="en-US" sz="2000" u="sng" dirty="0" smtClean="0">
              <a:solidFill>
                <a:srgbClr val="0B224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smtClean="0">
                <a:solidFill>
                  <a:srgbClr val="0B2240"/>
                </a:solidFill>
                <a:latin typeface="Arial" panose="020B0604020202020204" pitchFamily="34" charset="0"/>
                <a:cs typeface="Arial" panose="020B0604020202020204" pitchFamily="34" charset="0"/>
              </a:rPr>
              <a:t>Assist applicant in filling out the </a:t>
            </a:r>
          </a:p>
          <a:p>
            <a:r>
              <a:rPr lang="en-US" sz="2000" dirty="0" smtClean="0">
                <a:solidFill>
                  <a:srgbClr val="0B2240"/>
                </a:solidFill>
                <a:latin typeface="Arial" panose="020B0604020202020204" pitchFamily="34" charset="0"/>
                <a:cs typeface="Arial" panose="020B0604020202020204" pitchFamily="34" charset="0"/>
              </a:rPr>
              <a:t>    application as long as the </a:t>
            </a:r>
          </a:p>
          <a:p>
            <a:r>
              <a:rPr lang="en-US" sz="2000" dirty="0">
                <a:solidFill>
                  <a:srgbClr val="0B2240"/>
                </a:solidFill>
                <a:latin typeface="Arial" panose="020B0604020202020204" pitchFamily="34" charset="0"/>
                <a:cs typeface="Arial" panose="020B0604020202020204" pitchFamily="34" charset="0"/>
              </a:rPr>
              <a:t> </a:t>
            </a:r>
            <a:r>
              <a:rPr lang="en-US" sz="2000" dirty="0" smtClean="0">
                <a:solidFill>
                  <a:srgbClr val="0B2240"/>
                </a:solidFill>
                <a:latin typeface="Arial" panose="020B0604020202020204" pitchFamily="34" charset="0"/>
                <a:cs typeface="Arial" panose="020B0604020202020204" pitchFamily="34" charset="0"/>
              </a:rPr>
              <a:t>   applicant signs and dates the </a:t>
            </a:r>
          </a:p>
          <a:p>
            <a:r>
              <a:rPr lang="en-US" sz="2000" dirty="0">
                <a:solidFill>
                  <a:srgbClr val="0B2240"/>
                </a:solidFill>
                <a:latin typeface="Arial" panose="020B0604020202020204" pitchFamily="34" charset="0"/>
                <a:cs typeface="Arial" panose="020B0604020202020204" pitchFamily="34" charset="0"/>
              </a:rPr>
              <a:t> </a:t>
            </a:r>
            <a:r>
              <a:rPr lang="en-US" sz="2000" dirty="0" smtClean="0">
                <a:solidFill>
                  <a:srgbClr val="0B2240"/>
                </a:solidFill>
                <a:latin typeface="Arial" panose="020B0604020202020204" pitchFamily="34" charset="0"/>
                <a:cs typeface="Arial" panose="020B0604020202020204" pitchFamily="34" charset="0"/>
              </a:rPr>
              <a:t>   form</a:t>
            </a:r>
          </a:p>
          <a:p>
            <a:endParaRPr lang="en-US" sz="2000" dirty="0" smtClean="0">
              <a:solidFill>
                <a:srgbClr val="0B224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smtClean="0">
                <a:solidFill>
                  <a:srgbClr val="0B2240"/>
                </a:solidFill>
                <a:latin typeface="Arial" panose="020B0604020202020204" pitchFamily="34" charset="0"/>
                <a:cs typeface="Arial" panose="020B0604020202020204" pitchFamily="34" charset="0"/>
              </a:rPr>
              <a:t>Review the application and tell applicant if the required numbered rows are not filled out making an</a:t>
            </a:r>
          </a:p>
          <a:p>
            <a:r>
              <a:rPr lang="en-US" sz="2000" dirty="0" smtClean="0">
                <a:solidFill>
                  <a:srgbClr val="0B2240"/>
                </a:solidFill>
                <a:latin typeface="Arial" panose="020B0604020202020204" pitchFamily="34" charset="0"/>
                <a:cs typeface="Arial" panose="020B0604020202020204" pitchFamily="34" charset="0"/>
              </a:rPr>
              <a:t>     application incomplete</a:t>
            </a:r>
          </a:p>
          <a:p>
            <a:r>
              <a:rPr lang="en-US" sz="2000" dirty="0" smtClean="0">
                <a:solidFill>
                  <a:srgbClr val="4D9F8F"/>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endParaRPr lang="en-US" sz="2000" dirty="0" smtClean="0">
              <a:solidFill>
                <a:srgbClr val="4D9F8F"/>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a:solidFill>
                <a:schemeClr val="bg2">
                  <a:lumMod val="75000"/>
                </a:schemeClr>
              </a:solidFill>
              <a:latin typeface="Arial" panose="020B0604020202020204" pitchFamily="34" charset="0"/>
              <a:cs typeface="Arial" panose="020B0604020202020204" pitchFamily="34" charset="0"/>
            </a:endParaRPr>
          </a:p>
          <a:p>
            <a:endParaRPr lang="en-US" sz="2000" dirty="0" smtClean="0">
              <a:solidFill>
                <a:schemeClr val="accent3">
                  <a:lumMod val="60000"/>
                  <a:lumOff val="40000"/>
                </a:schemeClr>
              </a:solidFill>
              <a:latin typeface="Arial" panose="020B0604020202020204" pitchFamily="34" charset="0"/>
              <a:cs typeface="Arial" panose="020B0604020202020204" pitchFamily="34" charset="0"/>
            </a:endParaRPr>
          </a:p>
          <a:p>
            <a:endParaRPr lang="en-US" sz="2000" dirty="0">
              <a:solidFill>
                <a:srgbClr val="C00000"/>
              </a:solidFill>
              <a:latin typeface="Arial" panose="020B0604020202020204" pitchFamily="34" charset="0"/>
              <a:cs typeface="Arial" panose="020B0604020202020204" pitchFamily="34" charset="0"/>
            </a:endParaRPr>
          </a:p>
          <a:p>
            <a:endParaRPr lang="en-US" sz="2000" dirty="0">
              <a:solidFill>
                <a:srgbClr val="C00000"/>
              </a:solidFill>
              <a:latin typeface="Arial" panose="020B0604020202020204" pitchFamily="34" charset="0"/>
              <a:cs typeface="Arial" panose="020B0604020202020204" pitchFamily="34" charset="0"/>
            </a:endParaRPr>
          </a:p>
          <a:p>
            <a:r>
              <a:rPr lang="en-US" sz="2000" dirty="0" smtClean="0">
                <a:solidFill>
                  <a:srgbClr val="C00000"/>
                </a:solidFill>
                <a:latin typeface="Arial" panose="020B0604020202020204" pitchFamily="34" charset="0"/>
                <a:cs typeface="Arial" panose="020B0604020202020204" pitchFamily="34" charset="0"/>
              </a:rPr>
              <a:t> </a:t>
            </a:r>
            <a:endParaRPr lang="en-US" sz="2000" dirty="0">
              <a:solidFill>
                <a:srgbClr val="C00000"/>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6279" y="1143000"/>
            <a:ext cx="3911338" cy="512064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6781800" y="5867400"/>
            <a:ext cx="1371600" cy="228600"/>
          </a:xfrm>
          <a:prstGeom prst="rect">
            <a:avLst/>
          </a:prstGeom>
          <a:solidFill>
            <a:srgbClr val="CCCCFF"/>
          </a:solidFill>
        </p:spPr>
        <p:txBody>
          <a:bodyPr wrap="square" rtlCol="0">
            <a:spAutoFit/>
          </a:bodyPr>
          <a:lstStyle/>
          <a:p>
            <a:endParaRPr lang="en-US" dirty="0"/>
          </a:p>
        </p:txBody>
      </p:sp>
    </p:spTree>
    <p:extLst>
      <p:ext uri="{BB962C8B-B14F-4D97-AF65-F5344CB8AC3E}">
        <p14:creationId xmlns:p14="http://schemas.microsoft.com/office/powerpoint/2010/main" val="25214078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862</TotalTime>
  <Words>763</Words>
  <Application>Microsoft Office PowerPoint</Application>
  <PresentationFormat>On-screen Show (4:3)</PresentationFormat>
  <Paragraphs>133</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Courier New</vt:lpstr>
      <vt:lpstr>Georgia</vt:lpstr>
      <vt:lpstr>Trebuchet MS</vt:lpstr>
      <vt:lpstr>Wingdings</vt:lpstr>
      <vt:lpstr>Wingdings 2</vt:lpstr>
      <vt:lpstr>Civic</vt:lpstr>
      <vt:lpstr>Third-Party Voter Registration Organization 3PVRO for short!</vt:lpstr>
      <vt:lpstr>What is a Third-Party Voter Registration Organization?</vt:lpstr>
      <vt:lpstr>Registered with State of Florida Division of Elections </vt:lpstr>
      <vt:lpstr>Include 3PVRO  number on all voter registration applications</vt:lpstr>
      <vt:lpstr>3PVRO Notification to Applicants</vt:lpstr>
      <vt:lpstr>Deliver Voter Registration Applications</vt:lpstr>
      <vt:lpstr>Not promptly delivered?  </vt:lpstr>
      <vt:lpstr>Date applicant signs the registration application…</vt:lpstr>
      <vt:lpstr>Can 3PVRO’s assist an applicant in filling out form?</vt:lpstr>
      <vt:lpstr>Remember!</vt:lpstr>
      <vt:lpstr>Information missing on application?</vt:lpstr>
      <vt:lpstr>All applications submitted will be accounted for</vt:lpstr>
      <vt:lpstr>Remember…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Kathy Crockett</dc:creator>
  <cp:lastModifiedBy>Shane Bias</cp:lastModifiedBy>
  <cp:revision>121</cp:revision>
  <cp:lastPrinted>2021-05-27T15:21:02Z</cp:lastPrinted>
  <dcterms:created xsi:type="dcterms:W3CDTF">2015-09-14T15:42:49Z</dcterms:created>
  <dcterms:modified xsi:type="dcterms:W3CDTF">2021-11-22T21:51:18Z</dcterms:modified>
</cp:coreProperties>
</file>